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90" r:id="rId2"/>
  </p:sldMasterIdLst>
  <p:notesMasterIdLst>
    <p:notesMasterId r:id="rId21"/>
  </p:notesMasterIdLst>
  <p:handoutMasterIdLst>
    <p:handoutMasterId r:id="rId22"/>
  </p:handoutMasterIdLst>
  <p:sldIdLst>
    <p:sldId id="282" r:id="rId3"/>
    <p:sldId id="283" r:id="rId4"/>
    <p:sldId id="284" r:id="rId5"/>
    <p:sldId id="286" r:id="rId6"/>
    <p:sldId id="287" r:id="rId7"/>
    <p:sldId id="288" r:id="rId8"/>
    <p:sldId id="289" r:id="rId9"/>
    <p:sldId id="290" r:id="rId10"/>
    <p:sldId id="291" r:id="rId11"/>
    <p:sldId id="292" r:id="rId12"/>
    <p:sldId id="293" r:id="rId13"/>
    <p:sldId id="294" r:id="rId14"/>
    <p:sldId id="295" r:id="rId15"/>
    <p:sldId id="296" r:id="rId16"/>
    <p:sldId id="297" r:id="rId17"/>
    <p:sldId id="300" r:id="rId18"/>
    <p:sldId id="298" r:id="rId19"/>
    <p:sldId id="299" r:id="rId20"/>
  </p:sldIdLst>
  <p:sldSz cx="9144000" cy="6858000" type="screen4x3"/>
  <p:notesSz cx="6797675" cy="987425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a:srgbClr val="A50021"/>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917" autoAdjust="0"/>
    <p:restoredTop sz="84569" autoAdjust="0"/>
  </p:normalViewPr>
  <p:slideViewPr>
    <p:cSldViewPr>
      <p:cViewPr>
        <p:scale>
          <a:sx n="66" d="100"/>
          <a:sy n="66" d="100"/>
        </p:scale>
        <p:origin x="-1044" y="-672"/>
      </p:cViewPr>
      <p:guideLst>
        <p:guide orient="horz" pos="2160"/>
        <p:guide pos="2880"/>
      </p:guideLst>
    </p:cSldViewPr>
  </p:slideViewPr>
  <p:notesTextViewPr>
    <p:cViewPr>
      <p:scale>
        <a:sx n="75" d="100"/>
        <a:sy n="75" d="100"/>
      </p:scale>
      <p:origin x="0" y="0"/>
    </p:cViewPr>
  </p:notesTextViewPr>
  <p:sorterViewPr>
    <p:cViewPr>
      <p:scale>
        <a:sx n="66" d="100"/>
        <a:sy n="66" d="100"/>
      </p:scale>
      <p:origin x="0" y="30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l-GR"/>
          </a:p>
        </p:txBody>
      </p:sp>
      <p:sp>
        <p:nvSpPr>
          <p:cNvPr id="131075"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3993094C-A205-46D4-8D10-F721191C7774}" type="datetimeFigureOut">
              <a:rPr lang="el-GR"/>
              <a:pPr>
                <a:defRPr/>
              </a:pPr>
              <a:t>30/11/2011</a:t>
            </a:fld>
            <a:endParaRPr lang="el-GR"/>
          </a:p>
        </p:txBody>
      </p:sp>
      <p:sp>
        <p:nvSpPr>
          <p:cNvPr id="131076"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l-GR"/>
          </a:p>
        </p:txBody>
      </p:sp>
      <p:sp>
        <p:nvSpPr>
          <p:cNvPr id="131077"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A197F7E-D396-4674-992A-2048878E3F3E}"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8195"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33796"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8198"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8199"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18BDD2-747B-4A4B-81D0-C5AEBCBBCC4E}"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326D98D-492F-4370-B663-38240F206378}" type="slidenum">
              <a:rPr lang="el-GR" smtClean="0"/>
              <a:pPr/>
              <a:t>1</a:t>
            </a:fld>
            <a:endParaRPr lang="el-G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a:ln/>
        </p:spPr>
      </p:sp>
      <p:sp>
        <p:nvSpPr>
          <p:cNvPr id="44035" name="2 - Θέση σημειώσεων"/>
          <p:cNvSpPr>
            <a:spLocks noGrp="1"/>
          </p:cNvSpPr>
          <p:nvPr>
            <p:ph type="body" idx="1"/>
          </p:nvPr>
        </p:nvSpPr>
        <p:spPr>
          <a:noFill/>
          <a:ln/>
        </p:spPr>
        <p:txBody>
          <a:bodyPr/>
          <a:lstStyle/>
          <a:p>
            <a:r>
              <a:rPr lang="en-US" dirty="0" smtClean="0"/>
              <a:t>Find a catchy name, something that will describe your work in one</a:t>
            </a:r>
            <a:r>
              <a:rPr lang="en-US" baseline="0" dirty="0" smtClean="0"/>
              <a:t> line</a:t>
            </a:r>
            <a:r>
              <a:rPr lang="en-US" dirty="0" smtClean="0"/>
              <a:t>.</a:t>
            </a:r>
            <a:endParaRPr lang="el-GR" dirty="0" smtClean="0"/>
          </a:p>
          <a:p>
            <a:endParaRPr lang="el-GR" dirty="0" smtClean="0"/>
          </a:p>
        </p:txBody>
      </p:sp>
      <p:sp>
        <p:nvSpPr>
          <p:cNvPr id="44036" name="3 - Θέση αριθμού διαφάνειας"/>
          <p:cNvSpPr>
            <a:spLocks noGrp="1"/>
          </p:cNvSpPr>
          <p:nvPr>
            <p:ph type="sldNum" sz="quarter" idx="5"/>
          </p:nvPr>
        </p:nvSpPr>
        <p:spPr>
          <a:noFill/>
        </p:spPr>
        <p:txBody>
          <a:bodyPr/>
          <a:lstStyle/>
          <a:p>
            <a:fld id="{5C7E84A7-B53E-4C06-9584-E04D7AAA9B2B}" type="slidenum">
              <a:rPr lang="el-GR" smtClean="0"/>
              <a:pPr/>
              <a:t>10</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Try to be creative, maybe if it is your first project you will prefer to do simple tasks, it’s understandable, but as you are gaining experience, try using new ideas and innovative ones. </a:t>
            </a:r>
          </a:p>
          <a:p>
            <a:endParaRPr lang="el-GR" smtClean="0"/>
          </a:p>
        </p:txBody>
      </p:sp>
      <p:sp>
        <p:nvSpPr>
          <p:cNvPr id="45060" name="Slide Number Placeholder 3"/>
          <p:cNvSpPr>
            <a:spLocks noGrp="1"/>
          </p:cNvSpPr>
          <p:nvPr>
            <p:ph type="sldNum" sz="quarter" idx="5"/>
          </p:nvPr>
        </p:nvSpPr>
        <p:spPr>
          <a:noFill/>
        </p:spPr>
        <p:txBody>
          <a:bodyPr/>
          <a:lstStyle/>
          <a:p>
            <a:fld id="{4CD846D6-0C84-4DEA-8071-10BA1B13C783}" type="slidenum">
              <a:rPr lang="el-GR" smtClean="0"/>
              <a:pPr/>
              <a:t>11</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a:ln/>
        </p:spPr>
      </p:sp>
      <p:sp>
        <p:nvSpPr>
          <p:cNvPr id="46083" name="2 - Θέση σημειώσεων"/>
          <p:cNvSpPr>
            <a:spLocks noGrp="1"/>
          </p:cNvSpPr>
          <p:nvPr>
            <p:ph type="body" idx="1"/>
          </p:nvPr>
        </p:nvSpPr>
        <p:spPr>
          <a:noFill/>
          <a:ln/>
        </p:spPr>
        <p:txBody>
          <a:bodyPr/>
          <a:lstStyle/>
          <a:p>
            <a:r>
              <a:rPr lang="en-US" dirty="0" smtClean="0"/>
              <a:t>Your</a:t>
            </a:r>
            <a:r>
              <a:rPr lang="en-US" baseline="0" dirty="0" smtClean="0"/>
              <a:t> National Support Service can always help you if you have any difficulty. Use the progress card to ask for advice whenever you </a:t>
            </a:r>
            <a:r>
              <a:rPr lang="en-US" baseline="0" smtClean="0"/>
              <a:t>need it!</a:t>
            </a:r>
            <a:endParaRPr lang="el-GR" dirty="0" smtClean="0"/>
          </a:p>
        </p:txBody>
      </p:sp>
      <p:sp>
        <p:nvSpPr>
          <p:cNvPr id="46084" name="3 - Θέση αριθμού διαφάνειας"/>
          <p:cNvSpPr>
            <a:spLocks noGrp="1"/>
          </p:cNvSpPr>
          <p:nvPr>
            <p:ph type="sldNum" sz="quarter" idx="5"/>
          </p:nvPr>
        </p:nvSpPr>
        <p:spPr>
          <a:noFill/>
        </p:spPr>
        <p:txBody>
          <a:bodyPr/>
          <a:lstStyle/>
          <a:p>
            <a:fld id="{AF1012AB-01D3-44C3-82EF-D3BF7067A43E}" type="slidenum">
              <a:rPr lang="el-GR" smtClean="0"/>
              <a:pPr/>
              <a:t>12</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a:ln/>
        </p:spPr>
      </p:sp>
      <p:sp>
        <p:nvSpPr>
          <p:cNvPr id="47107" name="2 - Θέση σημειώσεων"/>
          <p:cNvSpPr>
            <a:spLocks noGrp="1"/>
          </p:cNvSpPr>
          <p:nvPr>
            <p:ph type="body" idx="1"/>
          </p:nvPr>
        </p:nvSpPr>
        <p:spPr>
          <a:noFill/>
          <a:ln/>
        </p:spPr>
        <p:txBody>
          <a:bodyPr/>
          <a:lstStyle/>
          <a:p>
            <a:r>
              <a:rPr lang="en-US" smtClean="0"/>
              <a:t>…and more interesting . In that way your pupils will surely want to get involved. So machines for your house and ICT tools for your project! Use ICT in a creative way and always according to your goals and activities. Don’t use tools without having in mind your pedagogical goals.</a:t>
            </a:r>
          </a:p>
          <a:p>
            <a:endParaRPr lang="el-GR" smtClean="0"/>
          </a:p>
        </p:txBody>
      </p:sp>
      <p:sp>
        <p:nvSpPr>
          <p:cNvPr id="47108" name="3 - Θέση αριθμού διαφάνειας"/>
          <p:cNvSpPr>
            <a:spLocks noGrp="1"/>
          </p:cNvSpPr>
          <p:nvPr>
            <p:ph type="sldNum" sz="quarter" idx="5"/>
          </p:nvPr>
        </p:nvSpPr>
        <p:spPr>
          <a:noFill/>
        </p:spPr>
        <p:txBody>
          <a:bodyPr/>
          <a:lstStyle/>
          <a:p>
            <a:fld id="{E5BF4A69-2F03-4680-B082-6DCF0D5AC298}" type="slidenum">
              <a:rPr lang="el-GR" smtClean="0"/>
              <a:pPr/>
              <a:t>13</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a:ln/>
        </p:spPr>
      </p:sp>
      <p:sp>
        <p:nvSpPr>
          <p:cNvPr id="48131" name="2 - Θέση σημειώσεων"/>
          <p:cNvSpPr>
            <a:spLocks noGrp="1"/>
          </p:cNvSpPr>
          <p:nvPr>
            <p:ph type="body" idx="1"/>
          </p:nvPr>
        </p:nvSpPr>
        <p:spPr>
          <a:noFill/>
          <a:ln/>
        </p:spPr>
        <p:txBody>
          <a:bodyPr/>
          <a:lstStyle/>
          <a:p>
            <a:r>
              <a:rPr lang="en-US" smtClean="0"/>
              <a:t>An example that can inspire other teachers as well. Your project can be the vehicle for the creation of new projects…</a:t>
            </a:r>
            <a:endParaRPr lang="el-GR" smtClean="0"/>
          </a:p>
          <a:p>
            <a:endParaRPr lang="el-GR" smtClean="0"/>
          </a:p>
        </p:txBody>
      </p:sp>
      <p:sp>
        <p:nvSpPr>
          <p:cNvPr id="48132" name="3 - Θέση αριθμού διαφάνειας"/>
          <p:cNvSpPr>
            <a:spLocks noGrp="1"/>
          </p:cNvSpPr>
          <p:nvPr>
            <p:ph type="sldNum" sz="quarter" idx="5"/>
          </p:nvPr>
        </p:nvSpPr>
        <p:spPr>
          <a:noFill/>
        </p:spPr>
        <p:txBody>
          <a:bodyPr/>
          <a:lstStyle/>
          <a:p>
            <a:fld id="{0026D827-0DB9-411C-B14C-356C1324CE58}" type="slidenum">
              <a:rPr lang="el-GR" smtClean="0"/>
              <a:pPr/>
              <a:t>14</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a:ln/>
        </p:spPr>
      </p:sp>
      <p:sp>
        <p:nvSpPr>
          <p:cNvPr id="49155" name="2 - Θέση σημειώσεων"/>
          <p:cNvSpPr>
            <a:spLocks noGrp="1"/>
          </p:cNvSpPr>
          <p:nvPr>
            <p:ph type="body" idx="1"/>
          </p:nvPr>
        </p:nvSpPr>
        <p:spPr>
          <a:noFill/>
          <a:ln/>
        </p:spPr>
        <p:txBody>
          <a:bodyPr/>
          <a:lstStyle/>
          <a:p>
            <a:r>
              <a:rPr lang="en-US" smtClean="0"/>
              <a:t>Collaboration is the most important factor for a good relationship, for a successful project. Don’t just do activities with your pupils and share them with your partner. Collaborate to create common outcomes, common activities.</a:t>
            </a:r>
            <a:endParaRPr lang="el-GR" smtClean="0"/>
          </a:p>
          <a:p>
            <a:endParaRPr lang="el-GR" smtClean="0"/>
          </a:p>
        </p:txBody>
      </p:sp>
      <p:sp>
        <p:nvSpPr>
          <p:cNvPr id="49156" name="3 - Θέση αριθμού διαφάνειας"/>
          <p:cNvSpPr>
            <a:spLocks noGrp="1"/>
          </p:cNvSpPr>
          <p:nvPr>
            <p:ph type="sldNum" sz="quarter" idx="5"/>
          </p:nvPr>
        </p:nvSpPr>
        <p:spPr>
          <a:noFill/>
        </p:spPr>
        <p:txBody>
          <a:bodyPr/>
          <a:lstStyle/>
          <a:p>
            <a:fld id="{C9B6E84B-DB0B-46D5-8D90-E103F976E36D}" type="slidenum">
              <a:rPr lang="el-GR" smtClean="0"/>
              <a:pPr/>
              <a:t>15</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GB" noProof="0" dirty="0" smtClean="0"/>
              <a:t>Compare (ecosystems, species,..) </a:t>
            </a:r>
          </a:p>
          <a:p>
            <a:r>
              <a:rPr lang="en-GB" noProof="0" dirty="0" smtClean="0"/>
              <a:t>Confront : the way biodiversity is protected (how, where, why..) =&gt; (necessity to expose and debate) </a:t>
            </a:r>
          </a:p>
          <a:p>
            <a:r>
              <a:rPr lang="en-GB" noProof="0" dirty="0" smtClean="0"/>
              <a:t>Share (documents, tools, data…) </a:t>
            </a:r>
          </a:p>
          <a:p>
            <a:r>
              <a:rPr lang="en-GB" noProof="0" dirty="0" smtClean="0"/>
              <a:t>Build together : PP presentations, movies, mini-</a:t>
            </a:r>
            <a:r>
              <a:rPr lang="en-GB" noProof="0" dirty="0" err="1" smtClean="0"/>
              <a:t>encyclopedia</a:t>
            </a:r>
            <a:r>
              <a:rPr lang="en-GB" noProof="0" dirty="0" smtClean="0"/>
              <a:t>, virtual herbarium, </a:t>
            </a:r>
            <a:r>
              <a:rPr lang="en-GB" b="1" noProof="0" dirty="0" smtClean="0"/>
              <a:t>ecosystems studies</a:t>
            </a:r>
            <a:r>
              <a:rPr lang="en-GB" noProof="0" dirty="0" smtClean="0"/>
              <a:t> (two groups of pupils from two different countries study the same ecosystem (chestnut or oak forest for example). They share their results, investigations, pictures, sketches,... </a:t>
            </a:r>
          </a:p>
          <a:p>
            <a:r>
              <a:rPr lang="en-GB" noProof="0" dirty="0" smtClean="0"/>
              <a:t>Interact : make quizzes for the partners, </a:t>
            </a:r>
            <a:r>
              <a:rPr lang="en-GB" b="1" noProof="0" dirty="0" smtClean="0"/>
              <a:t>cross evaluations</a:t>
            </a:r>
            <a:r>
              <a:rPr lang="en-GB" noProof="0" dirty="0" smtClean="0"/>
              <a:t> (same goals, same directions, same criteria to evaluate the work, a national group evaluating the pupils from another country, criteria can be built collaboratively (using forum,..)</a:t>
            </a:r>
          </a:p>
          <a:p>
            <a:endParaRPr lang="el-GR" dirty="0"/>
          </a:p>
        </p:txBody>
      </p:sp>
      <p:sp>
        <p:nvSpPr>
          <p:cNvPr id="4" name="3 - Θέση αριθμού διαφάνειας"/>
          <p:cNvSpPr>
            <a:spLocks noGrp="1"/>
          </p:cNvSpPr>
          <p:nvPr>
            <p:ph type="sldNum" sz="quarter" idx="10"/>
          </p:nvPr>
        </p:nvSpPr>
        <p:spPr/>
        <p:txBody>
          <a:bodyPr/>
          <a:lstStyle/>
          <a:p>
            <a:pPr>
              <a:defRPr/>
            </a:pPr>
            <a:fld id="{BF18BDD2-747B-4A4B-81D0-C5AEBCBBCC4E}" type="slidenum">
              <a:rPr lang="el-GR" smtClean="0"/>
              <a:pPr>
                <a:defRPr/>
              </a:pPr>
              <a:t>16</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a:ln/>
        </p:spPr>
      </p:sp>
      <p:sp>
        <p:nvSpPr>
          <p:cNvPr id="35843" name="2 - Θέση σημειώσεων"/>
          <p:cNvSpPr>
            <a:spLocks noGrp="1"/>
          </p:cNvSpPr>
          <p:nvPr>
            <p:ph type="body" idx="1"/>
          </p:nvPr>
        </p:nvSpPr>
        <p:spPr>
          <a:noFill/>
          <a:ln/>
        </p:spPr>
        <p:txBody>
          <a:bodyPr/>
          <a:lstStyle/>
          <a:p>
            <a:r>
              <a:rPr lang="en-US" dirty="0" smtClean="0"/>
              <a:t>A new project looks like a new relationship, as you try to find the right partner to work on a project. Sometimes it can be love at 1</a:t>
            </a:r>
            <a:r>
              <a:rPr lang="en-US" baseline="30000" dirty="0" smtClean="0"/>
              <a:t>st</a:t>
            </a:r>
            <a:r>
              <a:rPr lang="en-US" dirty="0" smtClean="0"/>
              <a:t>  sight and sometimes it may look difficult but you don’t need to feel disappointed…there is always the right person to work with</a:t>
            </a:r>
            <a:endParaRPr lang="el-GR" dirty="0" smtClean="0"/>
          </a:p>
          <a:p>
            <a:endParaRPr lang="el-GR" dirty="0" smtClean="0"/>
          </a:p>
        </p:txBody>
      </p:sp>
      <p:sp>
        <p:nvSpPr>
          <p:cNvPr id="35844" name="3 - Θέση αριθμού διαφάνειας"/>
          <p:cNvSpPr>
            <a:spLocks noGrp="1"/>
          </p:cNvSpPr>
          <p:nvPr>
            <p:ph type="sldNum" sz="quarter" idx="5"/>
          </p:nvPr>
        </p:nvSpPr>
        <p:spPr>
          <a:noFill/>
        </p:spPr>
        <p:txBody>
          <a:bodyPr/>
          <a:lstStyle/>
          <a:p>
            <a:fld id="{14B92F9C-B1DA-4621-BA15-9E38BA5E016E}" type="slidenum">
              <a:rPr lang="el-GR" smtClean="0"/>
              <a:pPr/>
              <a:t>2</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a:ln/>
        </p:spPr>
      </p:sp>
      <p:sp>
        <p:nvSpPr>
          <p:cNvPr id="36867" name="2 - Θέση σημειώσεων"/>
          <p:cNvSpPr>
            <a:spLocks noGrp="1"/>
          </p:cNvSpPr>
          <p:nvPr>
            <p:ph type="body" idx="1"/>
          </p:nvPr>
        </p:nvSpPr>
        <p:spPr>
          <a:noFill/>
          <a:ln/>
        </p:spPr>
        <p:txBody>
          <a:bodyPr/>
          <a:lstStyle/>
          <a:p>
            <a:r>
              <a:rPr lang="en-US" dirty="0" smtClean="0"/>
              <a:t>In eTwinning you can search for your partner by using….of course you </a:t>
            </a:r>
            <a:r>
              <a:rPr lang="en-US" sz="1200" kern="1200" dirty="0" smtClean="0">
                <a:solidFill>
                  <a:schemeClr val="tx1"/>
                </a:solidFill>
                <a:latin typeface="Arial" charset="0"/>
                <a:ea typeface="+mn-ea"/>
                <a:cs typeface="+mn-cs"/>
              </a:rPr>
              <a:t>are lucky in that unlike most </a:t>
            </a:r>
            <a:r>
              <a:rPr lang="en-US" sz="1200" kern="1200" dirty="0" err="1" smtClean="0">
                <a:solidFill>
                  <a:schemeClr val="tx1"/>
                </a:solidFill>
                <a:latin typeface="Arial" charset="0"/>
                <a:ea typeface="+mn-ea"/>
                <a:cs typeface="+mn-cs"/>
              </a:rPr>
              <a:t>eTwinners</a:t>
            </a:r>
            <a:r>
              <a:rPr lang="en-US" sz="1200" kern="1200" dirty="0" smtClean="0">
                <a:solidFill>
                  <a:schemeClr val="tx1"/>
                </a:solidFill>
                <a:latin typeface="Arial" charset="0"/>
                <a:ea typeface="+mn-ea"/>
                <a:cs typeface="+mn-cs"/>
              </a:rPr>
              <a:t>, you may not need to resort to the forums and surf profiles to find new partners, as you have the opportunity to meet in presence! </a:t>
            </a:r>
            <a:endParaRPr lang="el-GR" dirty="0" smtClean="0"/>
          </a:p>
          <a:p>
            <a:endParaRPr lang="el-GR" dirty="0" smtClean="0"/>
          </a:p>
        </p:txBody>
      </p:sp>
      <p:sp>
        <p:nvSpPr>
          <p:cNvPr id="36868" name="3 - Θέση αριθμού διαφάνειας"/>
          <p:cNvSpPr>
            <a:spLocks noGrp="1"/>
          </p:cNvSpPr>
          <p:nvPr>
            <p:ph type="sldNum" sz="quarter" idx="5"/>
          </p:nvPr>
        </p:nvSpPr>
        <p:spPr>
          <a:noFill/>
        </p:spPr>
        <p:txBody>
          <a:bodyPr/>
          <a:lstStyle/>
          <a:p>
            <a:fld id="{EF446CFF-63F8-4BE4-AE77-6BCB36B6D8EF}" type="slidenum">
              <a:rPr lang="el-GR" smtClean="0"/>
              <a:pPr/>
              <a:t>3</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a:ln/>
        </p:spPr>
      </p:sp>
      <p:sp>
        <p:nvSpPr>
          <p:cNvPr id="37891" name="2 - Θέση σημειώσεων"/>
          <p:cNvSpPr>
            <a:spLocks noGrp="1"/>
          </p:cNvSpPr>
          <p:nvPr>
            <p:ph type="body" idx="1"/>
          </p:nvPr>
        </p:nvSpPr>
        <p:spPr>
          <a:noFill/>
          <a:ln/>
        </p:spPr>
        <p:txBody>
          <a:bodyPr/>
          <a:lstStyle/>
          <a:p>
            <a:r>
              <a:rPr lang="en-US" smtClean="0"/>
              <a:t>You have found your partner, have noticed that you share common thoughts and goals. What happens next? Imagine that you are both having your own children, these are your pupils, and you have to encourage them to get along. Is it easy for them to collaborate?  What do you have to think about? How can you meet the needs of both sides? How can you help them start collaborating?</a:t>
            </a:r>
            <a:endParaRPr lang="el-GR" smtClean="0"/>
          </a:p>
          <a:p>
            <a:endParaRPr lang="el-GR" smtClean="0"/>
          </a:p>
        </p:txBody>
      </p:sp>
      <p:sp>
        <p:nvSpPr>
          <p:cNvPr id="37892" name="3 - Θέση αριθμού διαφάνειας"/>
          <p:cNvSpPr>
            <a:spLocks noGrp="1"/>
          </p:cNvSpPr>
          <p:nvPr>
            <p:ph type="sldNum" sz="quarter" idx="5"/>
          </p:nvPr>
        </p:nvSpPr>
        <p:spPr>
          <a:noFill/>
        </p:spPr>
        <p:txBody>
          <a:bodyPr/>
          <a:lstStyle/>
          <a:p>
            <a:fld id="{AF1E1002-6C4C-4054-AC8F-994BCECE7075}" type="slidenum">
              <a:rPr lang="el-GR" smtClean="0"/>
              <a:pPr/>
              <a:t>4</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a:ln/>
        </p:spPr>
      </p:sp>
      <p:sp>
        <p:nvSpPr>
          <p:cNvPr id="38915" name="2 - Θέση σημειώσεων"/>
          <p:cNvSpPr>
            <a:spLocks noGrp="1"/>
          </p:cNvSpPr>
          <p:nvPr>
            <p:ph type="body" idx="1"/>
          </p:nvPr>
        </p:nvSpPr>
        <p:spPr>
          <a:noFill/>
          <a:ln/>
        </p:spPr>
        <p:txBody>
          <a:bodyPr/>
          <a:lstStyle/>
          <a:p>
            <a:r>
              <a:rPr lang="en-US" dirty="0" smtClean="0"/>
              <a:t>Discuss with them and agree on a theme that interests both parties. You should always have in mind their needs and not your own needs (ambitions). After all, you are doing this project for your students so they should have a saying in all steps from planning to evaluation!</a:t>
            </a:r>
          </a:p>
        </p:txBody>
      </p:sp>
      <p:sp>
        <p:nvSpPr>
          <p:cNvPr id="38916" name="3 - Θέση αριθμού διαφάνειας"/>
          <p:cNvSpPr>
            <a:spLocks noGrp="1"/>
          </p:cNvSpPr>
          <p:nvPr>
            <p:ph type="sldNum" sz="quarter" idx="5"/>
          </p:nvPr>
        </p:nvSpPr>
        <p:spPr>
          <a:noFill/>
        </p:spPr>
        <p:txBody>
          <a:bodyPr/>
          <a:lstStyle/>
          <a:p>
            <a:fld id="{03FE8E4D-39C3-4324-876D-8B992400C65E}" type="slidenum">
              <a:rPr lang="el-GR" smtClean="0"/>
              <a:pPr/>
              <a:t>5</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a:ln/>
        </p:spPr>
      </p:sp>
      <p:sp>
        <p:nvSpPr>
          <p:cNvPr id="39939" name="2 - Θέση σημειώσεων"/>
          <p:cNvSpPr>
            <a:spLocks noGrp="1"/>
          </p:cNvSpPr>
          <p:nvPr>
            <p:ph type="body" idx="1"/>
          </p:nvPr>
        </p:nvSpPr>
        <p:spPr>
          <a:noFill/>
          <a:ln/>
        </p:spPr>
        <p:txBody>
          <a:bodyPr/>
          <a:lstStyle/>
          <a:p>
            <a:r>
              <a:rPr lang="en-US" smtClean="0"/>
              <a:t>It is really important to set your goals when you start a project. To know what you want to achieve. Of course during the year new goals can be added according to new conditions. But it’s important to make clear from the beginning what you want from each other!</a:t>
            </a:r>
            <a:endParaRPr lang="el-GR" smtClean="0"/>
          </a:p>
          <a:p>
            <a:endParaRPr lang="el-GR" smtClean="0"/>
          </a:p>
        </p:txBody>
      </p:sp>
      <p:sp>
        <p:nvSpPr>
          <p:cNvPr id="39940" name="3 - Θέση αριθμού διαφάνειας"/>
          <p:cNvSpPr>
            <a:spLocks noGrp="1"/>
          </p:cNvSpPr>
          <p:nvPr>
            <p:ph type="sldNum" sz="quarter" idx="5"/>
          </p:nvPr>
        </p:nvSpPr>
        <p:spPr>
          <a:noFill/>
        </p:spPr>
        <p:txBody>
          <a:bodyPr/>
          <a:lstStyle/>
          <a:p>
            <a:fld id="{35295F3A-BC7B-4BA4-8E69-DEBAF430B6A8}" type="slidenum">
              <a:rPr lang="el-GR" smtClean="0"/>
              <a:pPr/>
              <a:t>6</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a:ln/>
        </p:spPr>
      </p:sp>
      <p:sp>
        <p:nvSpPr>
          <p:cNvPr id="40963" name="2 - Θέση σημειώσεων"/>
          <p:cNvSpPr>
            <a:spLocks noGrp="1"/>
          </p:cNvSpPr>
          <p:nvPr>
            <p:ph type="body" idx="1"/>
          </p:nvPr>
        </p:nvSpPr>
        <p:spPr>
          <a:noFill/>
          <a:ln/>
        </p:spPr>
        <p:txBody>
          <a:bodyPr/>
          <a:lstStyle/>
          <a:p>
            <a:r>
              <a:rPr lang="en-US" dirty="0" smtClean="0"/>
              <a:t>It’s difficult to foresee difficulties but you should be flexible in order to face them. Maybe an activity doesn’t work out as you expect; make your evaluation and plan something differently. In case your pupils are not very interested in organizing an activity proposed by their partner, be ready to make changes and adjustments. You can avoid some difficulties if you make a schedule from time to time: for example, know when your partner will be away for vacations.</a:t>
            </a:r>
            <a:endParaRPr lang="el-GR" dirty="0" smtClean="0"/>
          </a:p>
        </p:txBody>
      </p:sp>
      <p:sp>
        <p:nvSpPr>
          <p:cNvPr id="40964" name="3 - Θέση αριθμού διαφάνειας"/>
          <p:cNvSpPr>
            <a:spLocks noGrp="1"/>
          </p:cNvSpPr>
          <p:nvPr>
            <p:ph type="sldNum" sz="quarter" idx="5"/>
          </p:nvPr>
        </p:nvSpPr>
        <p:spPr>
          <a:noFill/>
        </p:spPr>
        <p:txBody>
          <a:bodyPr/>
          <a:lstStyle/>
          <a:p>
            <a:fld id="{085D9F95-16D2-47F2-977B-476F0D25D365}" type="slidenum">
              <a:rPr lang="el-GR" smtClean="0"/>
              <a:pPr/>
              <a:t>7</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a:ln/>
        </p:spPr>
      </p:sp>
      <p:sp>
        <p:nvSpPr>
          <p:cNvPr id="41987" name="2 - Θέση σημειώσεων"/>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Sometimes it’s good to ask your friend for advice, about your relationship, your work. Friends can always give a helping hand. Especially in eTwinning projects, your colleagues can give more value to your project as you can use their expertise in a domain you are not an expert…and the results can be really great.</a:t>
            </a:r>
            <a:r>
              <a:rPr lang="en-US" baseline="0" dirty="0" smtClean="0"/>
              <a:t> </a:t>
            </a:r>
            <a:r>
              <a:rPr lang="en-US" dirty="0" smtClean="0"/>
              <a:t>As you collaborate with your partner you can collaborate with them as well and create your school team. Working in a school team offers you support and more ideas, while activities and work are shared and the results can be great. Teamwork divides the task and doubles the success.</a:t>
            </a:r>
          </a:p>
          <a:p>
            <a:endParaRPr lang="el-GR" dirty="0" smtClean="0"/>
          </a:p>
          <a:p>
            <a:endParaRPr lang="el-GR" dirty="0" smtClean="0"/>
          </a:p>
        </p:txBody>
      </p:sp>
      <p:sp>
        <p:nvSpPr>
          <p:cNvPr id="41988" name="3 - Θέση αριθμού διαφάνειας"/>
          <p:cNvSpPr>
            <a:spLocks noGrp="1"/>
          </p:cNvSpPr>
          <p:nvPr>
            <p:ph type="sldNum" sz="quarter" idx="5"/>
          </p:nvPr>
        </p:nvSpPr>
        <p:spPr>
          <a:noFill/>
        </p:spPr>
        <p:txBody>
          <a:bodyPr/>
          <a:lstStyle/>
          <a:p>
            <a:fld id="{FFB0A02F-2FB2-43D0-B23A-3ED350832152}" type="slidenum">
              <a:rPr lang="el-GR" smtClean="0"/>
              <a:pPr/>
              <a:t>8</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a:ln/>
        </p:spPr>
      </p:sp>
      <p:sp>
        <p:nvSpPr>
          <p:cNvPr id="43011" name="2 - Θέση σημειώσεων"/>
          <p:cNvSpPr>
            <a:spLocks noGrp="1"/>
          </p:cNvSpPr>
          <p:nvPr>
            <p:ph type="body" idx="1"/>
          </p:nvPr>
        </p:nvSpPr>
        <p:spPr>
          <a:noFill/>
          <a:ln/>
        </p:spPr>
        <p:txBody>
          <a:bodyPr/>
          <a:lstStyle/>
          <a:p>
            <a:r>
              <a:rPr lang="en-US" smtClean="0"/>
              <a:t>It’s important to envisage the outcomes of a project briefly. The outcomes can be one or more and while you are working on the project more outcomes may appear. You can organize your work better if you have in mind what you expect and what you want to gain from the activities you organize for your students</a:t>
            </a:r>
            <a:endParaRPr lang="el-GR" smtClean="0"/>
          </a:p>
          <a:p>
            <a:endParaRPr lang="el-GR" smtClean="0"/>
          </a:p>
        </p:txBody>
      </p:sp>
      <p:sp>
        <p:nvSpPr>
          <p:cNvPr id="43012" name="3 - Θέση αριθμού διαφάνειας"/>
          <p:cNvSpPr>
            <a:spLocks noGrp="1"/>
          </p:cNvSpPr>
          <p:nvPr>
            <p:ph type="sldNum" sz="quarter" idx="5"/>
          </p:nvPr>
        </p:nvSpPr>
        <p:spPr>
          <a:noFill/>
        </p:spPr>
        <p:txBody>
          <a:bodyPr/>
          <a:lstStyle/>
          <a:p>
            <a:fld id="{BD5ED7E9-44C5-48DD-A33D-458AE180F5E5}" type="slidenum">
              <a:rPr lang="el-GR" smtClean="0"/>
              <a:pPr/>
              <a:t>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l-GR">
              <a:latin typeface="Tahoma" pitchFamily="34" charset="0"/>
            </a:endParaRPr>
          </a:p>
        </p:txBody>
      </p:sp>
      <p:sp>
        <p:nvSpPr>
          <p:cNvPr id="5" name="Rectangle 9"/>
          <p:cNvSpPr>
            <a:spLocks noChangeArrowheads="1"/>
          </p:cNvSpPr>
          <p:nvPr userDrawn="1"/>
        </p:nvSpPr>
        <p:spPr bwMode="auto">
          <a:xfrm>
            <a:off x="0" y="0"/>
            <a:ext cx="1835150" cy="6858000"/>
          </a:xfrm>
          <a:prstGeom prst="rect">
            <a:avLst/>
          </a:prstGeom>
          <a:solidFill>
            <a:srgbClr val="99CC00"/>
          </a:solidFill>
          <a:ln w="9525">
            <a:noFill/>
            <a:miter lim="800000"/>
            <a:headEnd/>
            <a:tailEnd/>
          </a:ln>
          <a:effectLst/>
        </p:spPr>
        <p:txBody>
          <a:bodyPr wrap="none" anchor="ctr"/>
          <a:lstStyle/>
          <a:p>
            <a:pPr>
              <a:defRPr/>
            </a:pPr>
            <a:endParaRPr lang="el-GR">
              <a:latin typeface="Tahoma" pitchFamily="34" charset="0"/>
            </a:endParaRPr>
          </a:p>
        </p:txBody>
      </p:sp>
      <p:pic>
        <p:nvPicPr>
          <p:cNvPr id="6" name="Picture 10" descr="b"/>
          <p:cNvPicPr>
            <a:picLocks noChangeAspect="1" noChangeArrowheads="1"/>
          </p:cNvPicPr>
          <p:nvPr userDrawn="1"/>
        </p:nvPicPr>
        <p:blipFill>
          <a:blip r:embed="rId2" cstate="print"/>
          <a:srcRect/>
          <a:stretch>
            <a:fillRect/>
          </a:stretch>
        </p:blipFill>
        <p:spPr bwMode="auto">
          <a:xfrm>
            <a:off x="0" y="6251575"/>
            <a:ext cx="2282825" cy="395288"/>
          </a:xfrm>
          <a:prstGeom prst="rect">
            <a:avLst/>
          </a:prstGeom>
          <a:noFill/>
          <a:ln w="9525">
            <a:noFill/>
            <a:miter lim="800000"/>
            <a:headEnd/>
            <a:tailEnd/>
          </a:ln>
        </p:spPr>
      </p:pic>
      <p:pic>
        <p:nvPicPr>
          <p:cNvPr id="7" name="Picture 17" descr="new-logo2"/>
          <p:cNvPicPr>
            <a:picLocks noChangeAspect="1" noChangeArrowheads="1"/>
          </p:cNvPicPr>
          <p:nvPr userDrawn="1"/>
        </p:nvPicPr>
        <p:blipFill>
          <a:blip r:embed="rId3" cstate="print"/>
          <a:srcRect/>
          <a:stretch>
            <a:fillRect/>
          </a:stretch>
        </p:blipFill>
        <p:spPr bwMode="auto">
          <a:xfrm>
            <a:off x="360363" y="836613"/>
            <a:ext cx="7956550" cy="3648075"/>
          </a:xfrm>
          <a:prstGeom prst="rect">
            <a:avLst/>
          </a:prstGeom>
          <a:noFill/>
          <a:ln w="9525">
            <a:noFill/>
            <a:miter lim="800000"/>
            <a:headEnd/>
            <a:tailEnd/>
          </a:ln>
        </p:spPr>
      </p:pic>
      <p:pic>
        <p:nvPicPr>
          <p:cNvPr id="8" name="Picture 17" descr="neoLogoTransparent"/>
          <p:cNvPicPr>
            <a:picLocks noChangeAspect="1" noChangeArrowheads="1"/>
          </p:cNvPicPr>
          <p:nvPr userDrawn="1"/>
        </p:nvPicPr>
        <p:blipFill>
          <a:blip r:embed="rId4" cstate="print"/>
          <a:srcRect/>
          <a:stretch>
            <a:fillRect/>
          </a:stretch>
        </p:blipFill>
        <p:spPr bwMode="auto">
          <a:xfrm>
            <a:off x="3563938" y="6215063"/>
            <a:ext cx="1450975" cy="527050"/>
          </a:xfrm>
          <a:prstGeom prst="rect">
            <a:avLst/>
          </a:prstGeom>
          <a:noFill/>
          <a:ln w="9525">
            <a:noFill/>
            <a:miter lim="800000"/>
            <a:headEnd/>
            <a:tailEnd/>
          </a:ln>
        </p:spPr>
      </p:pic>
      <p:pic>
        <p:nvPicPr>
          <p:cNvPr id="9" name="Picture 18" descr="ITYTransparent"/>
          <p:cNvPicPr>
            <a:picLocks noChangeAspect="1" noChangeArrowheads="1"/>
          </p:cNvPicPr>
          <p:nvPr userDrawn="1"/>
        </p:nvPicPr>
        <p:blipFill>
          <a:blip r:embed="rId5" cstate="print"/>
          <a:srcRect/>
          <a:stretch>
            <a:fillRect/>
          </a:stretch>
        </p:blipFill>
        <p:spPr bwMode="auto">
          <a:xfrm>
            <a:off x="5148263" y="6265863"/>
            <a:ext cx="609600" cy="476250"/>
          </a:xfrm>
          <a:prstGeom prst="rect">
            <a:avLst/>
          </a:prstGeom>
          <a:noFill/>
          <a:ln w="9525">
            <a:noFill/>
            <a:miter lim="800000"/>
            <a:headEnd/>
            <a:tailEnd/>
          </a:ln>
        </p:spPr>
      </p:pic>
      <p:pic>
        <p:nvPicPr>
          <p:cNvPr id="10" name="Picture 19" descr="EE-Transparent"/>
          <p:cNvPicPr>
            <a:picLocks noChangeAspect="1" noChangeArrowheads="1"/>
          </p:cNvPicPr>
          <p:nvPr userDrawn="1"/>
        </p:nvPicPr>
        <p:blipFill>
          <a:blip r:embed="rId6" cstate="print"/>
          <a:srcRect/>
          <a:stretch>
            <a:fillRect/>
          </a:stretch>
        </p:blipFill>
        <p:spPr bwMode="auto">
          <a:xfrm>
            <a:off x="7159625" y="6165850"/>
            <a:ext cx="1876425" cy="581025"/>
          </a:xfrm>
          <a:prstGeom prst="rect">
            <a:avLst/>
          </a:prstGeom>
          <a:noFill/>
          <a:ln w="9525">
            <a:noFill/>
            <a:miter lim="800000"/>
            <a:headEnd/>
            <a:tailEnd/>
          </a:ln>
        </p:spPr>
      </p:pic>
      <p:pic>
        <p:nvPicPr>
          <p:cNvPr id="11" name="Picture 20" descr="logo"/>
          <p:cNvPicPr>
            <a:picLocks noChangeAspect="1" noChangeArrowheads="1"/>
          </p:cNvPicPr>
          <p:nvPr userDrawn="1"/>
        </p:nvPicPr>
        <p:blipFill>
          <a:blip r:embed="rId7" cstate="print"/>
          <a:srcRect r="37567"/>
          <a:stretch>
            <a:fillRect/>
          </a:stretch>
        </p:blipFill>
        <p:spPr bwMode="auto">
          <a:xfrm>
            <a:off x="2843213" y="6237288"/>
            <a:ext cx="2233612" cy="454025"/>
          </a:xfrm>
          <a:prstGeom prst="rect">
            <a:avLst/>
          </a:prstGeom>
          <a:noFill/>
          <a:ln w="9525">
            <a:noFill/>
            <a:miter lim="800000"/>
            <a:headEnd/>
            <a:tailEnd/>
          </a:ln>
        </p:spPr>
      </p:pic>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12" name="Rectangle 7"/>
          <p:cNvSpPr>
            <a:spLocks noGrp="1" noChangeArrowheads="1"/>
          </p:cNvSpPr>
          <p:nvPr>
            <p:ph type="dt" sz="quarter"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11188" cy="6858000"/>
          </a:xfrm>
          <a:prstGeom prst="rect">
            <a:avLst/>
          </a:prstGeom>
          <a:solidFill>
            <a:srgbClr val="99CC00"/>
          </a:solidFill>
          <a:ln w="9525">
            <a:noFill/>
            <a:miter lim="800000"/>
            <a:headEnd/>
            <a:tailEnd/>
          </a:ln>
          <a:effectLst/>
        </p:spPr>
        <p:txBody>
          <a:bodyPr wrap="none" anchor="ctr"/>
          <a:lstStyle/>
          <a:p>
            <a:pPr>
              <a:defRPr/>
            </a:pPr>
            <a:endParaRPr lang="el-GR">
              <a:latin typeface="Tahoma" pitchFamily="34" charset="0"/>
            </a:endParaRPr>
          </a:p>
        </p:txBody>
      </p:sp>
      <p:pic>
        <p:nvPicPr>
          <p:cNvPr id="5" name="Picture 8" descr="b"/>
          <p:cNvPicPr>
            <a:picLocks noChangeAspect="1" noChangeArrowheads="1"/>
          </p:cNvPicPr>
          <p:nvPr userDrawn="1"/>
        </p:nvPicPr>
        <p:blipFill>
          <a:blip r:embed="rId2" cstate="print"/>
          <a:srcRect/>
          <a:stretch>
            <a:fillRect/>
          </a:stretch>
        </p:blipFill>
        <p:spPr bwMode="auto">
          <a:xfrm>
            <a:off x="0" y="6251575"/>
            <a:ext cx="2282825" cy="395288"/>
          </a:xfrm>
          <a:prstGeom prst="rect">
            <a:avLst/>
          </a:prstGeom>
          <a:noFill/>
          <a:ln w="9525">
            <a:noFill/>
            <a:miter lim="800000"/>
            <a:headEnd/>
            <a:tailEnd/>
          </a:ln>
        </p:spPr>
      </p:pic>
      <p:pic>
        <p:nvPicPr>
          <p:cNvPr id="6" name="Picture 14" descr="new-logo"/>
          <p:cNvPicPr>
            <a:picLocks noChangeAspect="1" noChangeArrowheads="1"/>
          </p:cNvPicPr>
          <p:nvPr userDrawn="1"/>
        </p:nvPicPr>
        <p:blipFill>
          <a:blip r:embed="rId3" cstate="print"/>
          <a:srcRect/>
          <a:stretch>
            <a:fillRect/>
          </a:stretch>
        </p:blipFill>
        <p:spPr bwMode="auto">
          <a:xfrm>
            <a:off x="36513" y="61913"/>
            <a:ext cx="1187450" cy="811212"/>
          </a:xfrm>
          <a:prstGeom prst="rect">
            <a:avLst/>
          </a:prstGeom>
          <a:noFill/>
          <a:ln w="9525">
            <a:noFill/>
            <a:miter lim="800000"/>
            <a:headEnd/>
            <a:tailEnd/>
          </a:ln>
        </p:spPr>
      </p:pic>
      <p:pic>
        <p:nvPicPr>
          <p:cNvPr id="7" name="Picture 16" descr="neoLogoTransparent"/>
          <p:cNvPicPr>
            <a:picLocks noChangeAspect="1" noChangeArrowheads="1"/>
          </p:cNvPicPr>
          <p:nvPr userDrawn="1"/>
        </p:nvPicPr>
        <p:blipFill>
          <a:blip r:embed="rId4" cstate="print"/>
          <a:srcRect/>
          <a:stretch>
            <a:fillRect/>
          </a:stretch>
        </p:blipFill>
        <p:spPr bwMode="auto">
          <a:xfrm>
            <a:off x="3563938" y="6215063"/>
            <a:ext cx="1450975" cy="527050"/>
          </a:xfrm>
          <a:prstGeom prst="rect">
            <a:avLst/>
          </a:prstGeom>
          <a:noFill/>
          <a:ln w="9525">
            <a:noFill/>
            <a:miter lim="800000"/>
            <a:headEnd/>
            <a:tailEnd/>
          </a:ln>
        </p:spPr>
      </p:pic>
      <p:pic>
        <p:nvPicPr>
          <p:cNvPr id="8" name="Picture 18" descr="EE-Transparent"/>
          <p:cNvPicPr>
            <a:picLocks noChangeAspect="1" noChangeArrowheads="1"/>
          </p:cNvPicPr>
          <p:nvPr userDrawn="1"/>
        </p:nvPicPr>
        <p:blipFill>
          <a:blip r:embed="rId5" cstate="print"/>
          <a:srcRect/>
          <a:stretch>
            <a:fillRect/>
          </a:stretch>
        </p:blipFill>
        <p:spPr bwMode="auto">
          <a:xfrm>
            <a:off x="7159625" y="6165850"/>
            <a:ext cx="1876425" cy="581025"/>
          </a:xfrm>
          <a:prstGeom prst="rect">
            <a:avLst/>
          </a:prstGeom>
          <a:noFill/>
          <a:ln w="9525">
            <a:noFill/>
            <a:miter lim="800000"/>
            <a:headEnd/>
            <a:tailEnd/>
          </a:ln>
        </p:spPr>
      </p:pic>
      <p:pic>
        <p:nvPicPr>
          <p:cNvPr id="9" name="Picture 19" descr="logo"/>
          <p:cNvPicPr>
            <a:picLocks noChangeAspect="1" noChangeArrowheads="1"/>
          </p:cNvPicPr>
          <p:nvPr userDrawn="1"/>
        </p:nvPicPr>
        <p:blipFill>
          <a:blip r:embed="rId6" cstate="print"/>
          <a:srcRect r="37567"/>
          <a:stretch>
            <a:fillRect/>
          </a:stretch>
        </p:blipFill>
        <p:spPr bwMode="auto">
          <a:xfrm>
            <a:off x="2843213" y="6237288"/>
            <a:ext cx="2233612" cy="454025"/>
          </a:xfrm>
          <a:prstGeom prst="rect">
            <a:avLst/>
          </a:prstGeom>
          <a:noFill/>
          <a:ln w="9525">
            <a:noFill/>
            <a:miter lim="800000"/>
            <a:headEnd/>
            <a:tailEnd/>
          </a:ln>
        </p:spPr>
      </p:pic>
      <p:pic>
        <p:nvPicPr>
          <p:cNvPr id="10" name="Picture 12" descr="λογότυπο ελληνικό μικρό"/>
          <p:cNvPicPr>
            <a:picLocks noChangeAspect="1" noChangeArrowheads="1"/>
          </p:cNvPicPr>
          <p:nvPr userDrawn="1"/>
        </p:nvPicPr>
        <p:blipFill>
          <a:blip r:embed="rId7" cstate="print"/>
          <a:srcRect/>
          <a:stretch>
            <a:fillRect/>
          </a:stretch>
        </p:blipFill>
        <p:spPr bwMode="auto">
          <a:xfrm>
            <a:off x="5435600" y="6083300"/>
            <a:ext cx="800100" cy="711200"/>
          </a:xfrm>
          <a:prstGeom prst="rect">
            <a:avLst/>
          </a:prstGeom>
          <a:noFill/>
          <a:ln w="9525">
            <a:noFill/>
            <a:miter lim="800000"/>
            <a:headEnd/>
            <a:tailEnd/>
          </a:ln>
        </p:spPr>
      </p:pic>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1"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307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C0C0C0"/>
                  </a:outerShdw>
                </a:effectLst>
                <a:latin typeface="Arial" charset="0"/>
              </a:defRPr>
            </a:lvl1pPr>
          </a:lstStyle>
          <a:p>
            <a:pPr>
              <a:defRPr/>
            </a:pPr>
            <a:endParaRPr lang="el-GR"/>
          </a:p>
        </p:txBody>
      </p:sp>
      <p:sp>
        <p:nvSpPr>
          <p:cNvPr id="1031" name="Rectangle 7"/>
          <p:cNvSpPr>
            <a:spLocks noChangeArrowheads="1"/>
          </p:cNvSpPr>
          <p:nvPr userDrawn="1"/>
        </p:nvSpPr>
        <p:spPr bwMode="auto">
          <a:xfrm>
            <a:off x="0" y="0"/>
            <a:ext cx="611188" cy="6858000"/>
          </a:xfrm>
          <a:prstGeom prst="rect">
            <a:avLst/>
          </a:prstGeom>
          <a:solidFill>
            <a:srgbClr val="99CC00"/>
          </a:solidFill>
          <a:ln w="9525">
            <a:noFill/>
            <a:miter lim="800000"/>
            <a:headEnd/>
            <a:tailEnd/>
          </a:ln>
          <a:effectLst/>
        </p:spPr>
        <p:txBody>
          <a:bodyPr wrap="none" anchor="ctr"/>
          <a:lstStyle/>
          <a:p>
            <a:pPr>
              <a:defRPr/>
            </a:pPr>
            <a:endParaRPr lang="el-GR">
              <a:latin typeface="Tahoma" pitchFamily="34" charset="0"/>
            </a:endParaRPr>
          </a:p>
        </p:txBody>
      </p:sp>
      <p:pic>
        <p:nvPicPr>
          <p:cNvPr id="1030" name="Picture 8" descr="b"/>
          <p:cNvPicPr>
            <a:picLocks noChangeAspect="1" noChangeArrowheads="1"/>
          </p:cNvPicPr>
          <p:nvPr userDrawn="1"/>
        </p:nvPicPr>
        <p:blipFill>
          <a:blip r:embed="rId14" cstate="print"/>
          <a:srcRect/>
          <a:stretch>
            <a:fillRect/>
          </a:stretch>
        </p:blipFill>
        <p:spPr bwMode="auto">
          <a:xfrm>
            <a:off x="0" y="6251575"/>
            <a:ext cx="2282825" cy="395288"/>
          </a:xfrm>
          <a:prstGeom prst="rect">
            <a:avLst/>
          </a:prstGeom>
          <a:noFill/>
          <a:ln w="9525">
            <a:noFill/>
            <a:miter lim="800000"/>
            <a:headEnd/>
            <a:tailEnd/>
          </a:ln>
        </p:spPr>
      </p:pic>
      <p:pic>
        <p:nvPicPr>
          <p:cNvPr id="2" name="Picture 14" descr="new-logo"/>
          <p:cNvPicPr>
            <a:picLocks noChangeAspect="1" noChangeArrowheads="1"/>
          </p:cNvPicPr>
          <p:nvPr userDrawn="1"/>
        </p:nvPicPr>
        <p:blipFill>
          <a:blip r:embed="rId15" cstate="print"/>
          <a:srcRect/>
          <a:stretch>
            <a:fillRect/>
          </a:stretch>
        </p:blipFill>
        <p:spPr bwMode="auto">
          <a:xfrm>
            <a:off x="36513" y="61913"/>
            <a:ext cx="1187450" cy="811212"/>
          </a:xfrm>
          <a:prstGeom prst="rect">
            <a:avLst/>
          </a:prstGeom>
          <a:noFill/>
          <a:ln w="9525">
            <a:noFill/>
            <a:miter lim="800000"/>
            <a:headEnd/>
            <a:tailEnd/>
          </a:ln>
        </p:spPr>
      </p:pic>
      <p:pic>
        <p:nvPicPr>
          <p:cNvPr id="1032" name="Picture 16" descr="neoLogoTransparent"/>
          <p:cNvPicPr>
            <a:picLocks noChangeAspect="1" noChangeArrowheads="1"/>
          </p:cNvPicPr>
          <p:nvPr userDrawn="1"/>
        </p:nvPicPr>
        <p:blipFill>
          <a:blip r:embed="rId16" cstate="print"/>
          <a:srcRect/>
          <a:stretch>
            <a:fillRect/>
          </a:stretch>
        </p:blipFill>
        <p:spPr bwMode="auto">
          <a:xfrm>
            <a:off x="3563938" y="6215063"/>
            <a:ext cx="1450975" cy="527050"/>
          </a:xfrm>
          <a:prstGeom prst="rect">
            <a:avLst/>
          </a:prstGeom>
          <a:noFill/>
          <a:ln w="9525">
            <a:noFill/>
            <a:miter lim="800000"/>
            <a:headEnd/>
            <a:tailEnd/>
          </a:ln>
        </p:spPr>
      </p:pic>
      <p:pic>
        <p:nvPicPr>
          <p:cNvPr id="1033" name="Picture 17" descr="ITYTransparent"/>
          <p:cNvPicPr>
            <a:picLocks noChangeAspect="1" noChangeArrowheads="1"/>
          </p:cNvPicPr>
          <p:nvPr userDrawn="1"/>
        </p:nvPicPr>
        <p:blipFill>
          <a:blip r:embed="rId17" cstate="print"/>
          <a:srcRect/>
          <a:stretch>
            <a:fillRect/>
          </a:stretch>
        </p:blipFill>
        <p:spPr bwMode="auto">
          <a:xfrm>
            <a:off x="5148263" y="6265863"/>
            <a:ext cx="609600" cy="476250"/>
          </a:xfrm>
          <a:prstGeom prst="rect">
            <a:avLst/>
          </a:prstGeom>
          <a:noFill/>
          <a:ln w="9525">
            <a:noFill/>
            <a:miter lim="800000"/>
            <a:headEnd/>
            <a:tailEnd/>
          </a:ln>
        </p:spPr>
      </p:pic>
      <p:pic>
        <p:nvPicPr>
          <p:cNvPr id="1034" name="Picture 18" descr="EE-Transparent"/>
          <p:cNvPicPr>
            <a:picLocks noChangeAspect="1" noChangeArrowheads="1"/>
          </p:cNvPicPr>
          <p:nvPr userDrawn="1"/>
        </p:nvPicPr>
        <p:blipFill>
          <a:blip r:embed="rId18" cstate="print"/>
          <a:srcRect/>
          <a:stretch>
            <a:fillRect/>
          </a:stretch>
        </p:blipFill>
        <p:spPr bwMode="auto">
          <a:xfrm>
            <a:off x="7159625" y="6165850"/>
            <a:ext cx="1876425" cy="581025"/>
          </a:xfrm>
          <a:prstGeom prst="rect">
            <a:avLst/>
          </a:prstGeom>
          <a:noFill/>
          <a:ln w="9525">
            <a:noFill/>
            <a:miter lim="800000"/>
            <a:headEnd/>
            <a:tailEnd/>
          </a:ln>
        </p:spPr>
      </p:pic>
      <p:pic>
        <p:nvPicPr>
          <p:cNvPr id="1035" name="Picture 19" descr="logo"/>
          <p:cNvPicPr>
            <a:picLocks noChangeAspect="1" noChangeArrowheads="1"/>
          </p:cNvPicPr>
          <p:nvPr userDrawn="1"/>
        </p:nvPicPr>
        <p:blipFill>
          <a:blip r:embed="rId19" cstate="print"/>
          <a:srcRect r="37567"/>
          <a:stretch>
            <a:fillRect/>
          </a:stretch>
        </p:blipFill>
        <p:spPr bwMode="auto">
          <a:xfrm>
            <a:off x="2843213" y="6237288"/>
            <a:ext cx="2233612" cy="4540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dissolve">
                                      <p:cBhvr>
                                        <p:cTn id="12" dur="500"/>
                                        <p:tgtEl>
                                          <p:spTgt spid="3075">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Effect transition="in" filter="dissolve">
                                      <p:cBhvr>
                                        <p:cTn id="15" dur="500"/>
                                        <p:tgtEl>
                                          <p:spTgt spid="3075">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dissolve">
                                      <p:cBhvr>
                                        <p:cTn id="18" dur="500"/>
                                        <p:tgtEl>
                                          <p:spTgt spid="3075">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dissolve">
                                      <p:cBhvr>
                                        <p:cTn id="21" dur="500"/>
                                        <p:tgtEl>
                                          <p:spTgt spid="3075">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75">
                                            <p:txEl>
                                              <p:pRg st="4" end="4"/>
                                            </p:txEl>
                                          </p:spTgt>
                                        </p:tgtEl>
                                        <p:attrNameLst>
                                          <p:attrName>style.visibility</p:attrName>
                                        </p:attrNameLst>
                                      </p:cBhvr>
                                      <p:to>
                                        <p:strVal val="visible"/>
                                      </p:to>
                                    </p:set>
                                    <p:animEffect transition="in" filter="dissolve">
                                      <p:cBhvr>
                                        <p:cTn id="24"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9" presetClass="entr" presetSubtype="0"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dissolve">
                      <p:cBhvr>
                        <p:cTn dur="500"/>
                        <p:tgtEl>
                          <p:spTgt spid="3075"/>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dissolve">
                      <p:cBhvr>
                        <p:cTn dur="500"/>
                        <p:tgtEl>
                          <p:spTgt spid="3075"/>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dissolve">
                      <p:cBhvr>
                        <p:cTn dur="500"/>
                        <p:tgtEl>
                          <p:spTgt spid="3075"/>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dissolve">
                      <p:cBhvr>
                        <p:cTn dur="500"/>
                        <p:tgtEl>
                          <p:spTgt spid="3075"/>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dissolve">
                      <p:cBhvr>
                        <p:cTn dur="500"/>
                        <p:tgtEl>
                          <p:spTgt spid="3075"/>
                        </p:tgtEl>
                      </p:cBhvr>
                    </p:animEffect>
                  </p:childTnLst>
                </p:cTn>
              </p:par>
            </p:tnLst>
          </p:tmpl>
        </p:tmplLst>
      </p:bldP>
    </p:bldLst>
  </p:timing>
  <p:txStyles>
    <p:titleStyle>
      <a:lvl1pPr algn="ctr" rtl="0" eaLnBrk="0" fontAlgn="base" hangingPunct="0">
        <a:spcBef>
          <a:spcPct val="0"/>
        </a:spcBef>
        <a:spcAft>
          <a:spcPct val="0"/>
        </a:spcAft>
        <a:defRPr sz="3200">
          <a:solidFill>
            <a:srgbClr val="FF9900"/>
          </a:solidFill>
          <a:latin typeface="+mj-lt"/>
          <a:ea typeface="+mj-ea"/>
          <a:cs typeface="+mj-cs"/>
        </a:defRPr>
      </a:lvl1pPr>
      <a:lvl2pPr algn="ctr" rtl="0" eaLnBrk="0" fontAlgn="base" hangingPunct="0">
        <a:spcBef>
          <a:spcPct val="0"/>
        </a:spcBef>
        <a:spcAft>
          <a:spcPct val="0"/>
        </a:spcAft>
        <a:defRPr sz="3200">
          <a:solidFill>
            <a:srgbClr val="FF9900"/>
          </a:solidFill>
          <a:latin typeface="Tahoma" pitchFamily="34" charset="0"/>
        </a:defRPr>
      </a:lvl2pPr>
      <a:lvl3pPr algn="ctr" rtl="0" eaLnBrk="0" fontAlgn="base" hangingPunct="0">
        <a:spcBef>
          <a:spcPct val="0"/>
        </a:spcBef>
        <a:spcAft>
          <a:spcPct val="0"/>
        </a:spcAft>
        <a:defRPr sz="3200">
          <a:solidFill>
            <a:srgbClr val="FF9900"/>
          </a:solidFill>
          <a:latin typeface="Tahoma" pitchFamily="34" charset="0"/>
        </a:defRPr>
      </a:lvl3pPr>
      <a:lvl4pPr algn="ctr" rtl="0" eaLnBrk="0" fontAlgn="base" hangingPunct="0">
        <a:spcBef>
          <a:spcPct val="0"/>
        </a:spcBef>
        <a:spcAft>
          <a:spcPct val="0"/>
        </a:spcAft>
        <a:defRPr sz="3200">
          <a:solidFill>
            <a:srgbClr val="FF9900"/>
          </a:solidFill>
          <a:latin typeface="Tahoma" pitchFamily="34" charset="0"/>
        </a:defRPr>
      </a:lvl4pPr>
      <a:lvl5pPr algn="ctr" rtl="0" eaLnBrk="0" fontAlgn="base" hangingPunct="0">
        <a:spcBef>
          <a:spcPct val="0"/>
        </a:spcBef>
        <a:spcAft>
          <a:spcPct val="0"/>
        </a:spcAft>
        <a:defRPr sz="3200">
          <a:solidFill>
            <a:srgbClr val="FF9900"/>
          </a:solidFill>
          <a:latin typeface="Tahoma" pitchFamily="34" charset="0"/>
        </a:defRPr>
      </a:lvl5pPr>
      <a:lvl6pPr marL="457200" algn="ctr" rtl="0" fontAlgn="base">
        <a:spcBef>
          <a:spcPct val="0"/>
        </a:spcBef>
        <a:spcAft>
          <a:spcPct val="0"/>
        </a:spcAft>
        <a:defRPr sz="3200">
          <a:solidFill>
            <a:srgbClr val="FF9900"/>
          </a:solidFill>
          <a:latin typeface="Tahoma" pitchFamily="34" charset="0"/>
        </a:defRPr>
      </a:lvl6pPr>
      <a:lvl7pPr marL="914400" algn="ctr" rtl="0" fontAlgn="base">
        <a:spcBef>
          <a:spcPct val="0"/>
        </a:spcBef>
        <a:spcAft>
          <a:spcPct val="0"/>
        </a:spcAft>
        <a:defRPr sz="3200">
          <a:solidFill>
            <a:srgbClr val="FF9900"/>
          </a:solidFill>
          <a:latin typeface="Tahoma" pitchFamily="34" charset="0"/>
        </a:defRPr>
      </a:lvl7pPr>
      <a:lvl8pPr marL="1371600" algn="ctr" rtl="0" fontAlgn="base">
        <a:spcBef>
          <a:spcPct val="0"/>
        </a:spcBef>
        <a:spcAft>
          <a:spcPct val="0"/>
        </a:spcAft>
        <a:defRPr sz="3200">
          <a:solidFill>
            <a:srgbClr val="FF9900"/>
          </a:solidFill>
          <a:latin typeface="Tahoma" pitchFamily="34" charset="0"/>
        </a:defRPr>
      </a:lvl8pPr>
      <a:lvl9pPr marL="1828800" algn="ctr" rtl="0" fontAlgn="base">
        <a:spcBef>
          <a:spcPct val="0"/>
        </a:spcBef>
        <a:spcAft>
          <a:spcPct val="0"/>
        </a:spcAft>
        <a:defRPr sz="3200">
          <a:solidFill>
            <a:srgbClr val="FF9900"/>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2000">
          <a:solidFill>
            <a:srgbClr val="3333CC"/>
          </a:solidFill>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000">
          <a:solidFill>
            <a:srgbClr val="3333CC"/>
          </a:solidFill>
          <a:latin typeface="+mn-lt"/>
        </a:defRPr>
      </a:lvl2pPr>
      <a:lvl3pPr marL="1143000" indent="-228600" algn="l" rtl="0" eaLnBrk="0" fontAlgn="base" hangingPunct="0">
        <a:spcBef>
          <a:spcPct val="20000"/>
        </a:spcBef>
        <a:spcAft>
          <a:spcPct val="0"/>
        </a:spcAft>
        <a:buClr>
          <a:schemeClr val="hlink"/>
        </a:buClr>
        <a:buSzPct val="120000"/>
        <a:buChar char="•"/>
        <a:defRPr sz="2000">
          <a:solidFill>
            <a:srgbClr val="3333CC"/>
          </a:solidFill>
          <a:latin typeface="+mn-lt"/>
        </a:defRPr>
      </a:lvl3pPr>
      <a:lvl4pPr marL="1600200" indent="-228600" algn="l" rtl="0" eaLnBrk="0" fontAlgn="base" hangingPunct="0">
        <a:spcBef>
          <a:spcPct val="20000"/>
        </a:spcBef>
        <a:spcAft>
          <a:spcPct val="0"/>
        </a:spcAft>
        <a:buFont typeface="Tahoma" pitchFamily="34" charset="0"/>
        <a:buChar char="–"/>
        <a:defRPr sz="2000">
          <a:solidFill>
            <a:srgbClr val="3333CC"/>
          </a:solidFill>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3333CC"/>
          </a:solidFill>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105"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9" name="Rectangle 7"/>
          <p:cNvSpPr>
            <a:spLocks noGrp="1" noChangeArrowheads="1"/>
          </p:cNvSpPr>
          <p:nvPr>
            <p:ph type="dt" sz="quarter" idx="2"/>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C0C0C0"/>
                  </a:outerShdw>
                </a:effectLst>
              </a:defRPr>
            </a:lvl1pPr>
          </a:lstStyle>
          <a:p>
            <a:pPr>
              <a:defRPr/>
            </a:pPr>
            <a:endParaRPr lang="el-GR"/>
          </a:p>
        </p:txBody>
      </p:sp>
    </p:spTree>
  </p:cSld>
  <p:clrMap bg1="dk2" tx1="lt1" bg2="dk1" tx2="lt2" accent1="accent1" accent2="accent2" accent3="accent3" accent4="accent4" accent5="accent5" accent6="accent6" hlink="hlink" folHlink="folHlink"/>
  <p:sldLayoutIdLst>
    <p:sldLayoutId id="2147483769" r:id="rId1"/>
  </p:sldLayoutIdLst>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dissolve">
                                      <p:cBhvr>
                                        <p:cTn id="7"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txStyles>
    <p:titleStyle>
      <a:lvl1pPr algn="ctr" rtl="0" eaLnBrk="0" fontAlgn="base" hangingPunct="0">
        <a:spcBef>
          <a:spcPct val="0"/>
        </a:spcBef>
        <a:spcAft>
          <a:spcPct val="0"/>
        </a:spcAft>
        <a:defRPr sz="3200">
          <a:solidFill>
            <a:srgbClr val="FF9900"/>
          </a:solidFill>
          <a:latin typeface="Arial" charset="0"/>
          <a:ea typeface="+mj-ea"/>
          <a:cs typeface="+mj-cs"/>
        </a:defRPr>
      </a:lvl1pPr>
      <a:lvl2pPr algn="ctr" rtl="0" eaLnBrk="0" fontAlgn="base" hangingPunct="0">
        <a:spcBef>
          <a:spcPct val="0"/>
        </a:spcBef>
        <a:spcAft>
          <a:spcPct val="0"/>
        </a:spcAft>
        <a:defRPr sz="3200">
          <a:solidFill>
            <a:srgbClr val="FF9900"/>
          </a:solidFill>
          <a:latin typeface="Arial" charset="0"/>
        </a:defRPr>
      </a:lvl2pPr>
      <a:lvl3pPr algn="ctr" rtl="0" eaLnBrk="0" fontAlgn="base" hangingPunct="0">
        <a:spcBef>
          <a:spcPct val="0"/>
        </a:spcBef>
        <a:spcAft>
          <a:spcPct val="0"/>
        </a:spcAft>
        <a:defRPr sz="3200">
          <a:solidFill>
            <a:srgbClr val="FF9900"/>
          </a:solidFill>
          <a:latin typeface="Arial" charset="0"/>
        </a:defRPr>
      </a:lvl3pPr>
      <a:lvl4pPr algn="ctr" rtl="0" eaLnBrk="0" fontAlgn="base" hangingPunct="0">
        <a:spcBef>
          <a:spcPct val="0"/>
        </a:spcBef>
        <a:spcAft>
          <a:spcPct val="0"/>
        </a:spcAft>
        <a:defRPr sz="3200">
          <a:solidFill>
            <a:srgbClr val="FF9900"/>
          </a:solidFill>
          <a:latin typeface="Arial" charset="0"/>
        </a:defRPr>
      </a:lvl4pPr>
      <a:lvl5pPr algn="ctr" rtl="0" eaLnBrk="0" fontAlgn="base" hangingPunct="0">
        <a:spcBef>
          <a:spcPct val="0"/>
        </a:spcBef>
        <a:spcAft>
          <a:spcPct val="0"/>
        </a:spcAft>
        <a:defRPr sz="3200">
          <a:solidFill>
            <a:srgbClr val="FF9900"/>
          </a:solidFill>
          <a:latin typeface="Arial" charset="0"/>
        </a:defRPr>
      </a:lvl5pPr>
      <a:lvl6pPr marL="457200" algn="ctr" rtl="0" fontAlgn="base">
        <a:spcBef>
          <a:spcPct val="0"/>
        </a:spcBef>
        <a:spcAft>
          <a:spcPct val="0"/>
        </a:spcAft>
        <a:defRPr sz="3200">
          <a:solidFill>
            <a:srgbClr val="FF9900"/>
          </a:solidFill>
          <a:latin typeface="Tahoma" pitchFamily="34" charset="0"/>
        </a:defRPr>
      </a:lvl6pPr>
      <a:lvl7pPr marL="914400" algn="ctr" rtl="0" fontAlgn="base">
        <a:spcBef>
          <a:spcPct val="0"/>
        </a:spcBef>
        <a:spcAft>
          <a:spcPct val="0"/>
        </a:spcAft>
        <a:defRPr sz="3200">
          <a:solidFill>
            <a:srgbClr val="FF9900"/>
          </a:solidFill>
          <a:latin typeface="Tahoma" pitchFamily="34" charset="0"/>
        </a:defRPr>
      </a:lvl7pPr>
      <a:lvl8pPr marL="1371600" algn="ctr" rtl="0" fontAlgn="base">
        <a:spcBef>
          <a:spcPct val="0"/>
        </a:spcBef>
        <a:spcAft>
          <a:spcPct val="0"/>
        </a:spcAft>
        <a:defRPr sz="3200">
          <a:solidFill>
            <a:srgbClr val="FF9900"/>
          </a:solidFill>
          <a:latin typeface="Tahoma" pitchFamily="34" charset="0"/>
        </a:defRPr>
      </a:lvl8pPr>
      <a:lvl9pPr marL="1828800" algn="ctr" rtl="0" fontAlgn="base">
        <a:spcBef>
          <a:spcPct val="0"/>
        </a:spcBef>
        <a:spcAft>
          <a:spcPct val="0"/>
        </a:spcAft>
        <a:defRPr sz="3200">
          <a:solidFill>
            <a:srgbClr val="FF9900"/>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2000">
          <a:solidFill>
            <a:srgbClr val="3333CC"/>
          </a:solidFill>
          <a:latin typeface="Arial" charset="0"/>
          <a:ea typeface="+mn-ea"/>
          <a:cs typeface="+mn-cs"/>
        </a:defRPr>
      </a:lvl1pPr>
      <a:lvl2pPr marL="742950" indent="-285750" algn="l" rtl="0" eaLnBrk="0" fontAlgn="base" hangingPunct="0">
        <a:spcBef>
          <a:spcPct val="20000"/>
        </a:spcBef>
        <a:spcAft>
          <a:spcPct val="0"/>
        </a:spcAft>
        <a:buFont typeface="Tahoma" pitchFamily="34" charset="0"/>
        <a:buChar char="–"/>
        <a:defRPr sz="2000">
          <a:solidFill>
            <a:srgbClr val="3333CC"/>
          </a:solidFill>
          <a:latin typeface="Arial" charset="0"/>
        </a:defRPr>
      </a:lvl2pPr>
      <a:lvl3pPr marL="1143000" indent="-228600" algn="l" rtl="0" eaLnBrk="0" fontAlgn="base" hangingPunct="0">
        <a:spcBef>
          <a:spcPct val="20000"/>
        </a:spcBef>
        <a:spcAft>
          <a:spcPct val="0"/>
        </a:spcAft>
        <a:buClr>
          <a:schemeClr val="hlink"/>
        </a:buClr>
        <a:buSzPct val="120000"/>
        <a:buChar char="•"/>
        <a:defRPr sz="2000">
          <a:solidFill>
            <a:srgbClr val="3333CC"/>
          </a:solidFill>
          <a:latin typeface="Arial" charset="0"/>
        </a:defRPr>
      </a:lvl3pPr>
      <a:lvl4pPr marL="1600200" indent="-228600" algn="l" rtl="0" eaLnBrk="0" fontAlgn="base" hangingPunct="0">
        <a:spcBef>
          <a:spcPct val="20000"/>
        </a:spcBef>
        <a:spcAft>
          <a:spcPct val="0"/>
        </a:spcAft>
        <a:buFont typeface="Tahoma" pitchFamily="34" charset="0"/>
        <a:buChar char="–"/>
        <a:defRPr sz="2000">
          <a:solidFill>
            <a:srgbClr val="3333CC"/>
          </a:solidFill>
          <a:latin typeface="Arial"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3333CC"/>
          </a:solidFill>
          <a:latin typeface="Arial"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smtClean="0"/>
              <a:t>“Planning an eTwinning project”</a:t>
            </a:r>
            <a:endParaRPr lang="el-GR" smtClean="0"/>
          </a:p>
        </p:txBody>
      </p:sp>
      <p:sp>
        <p:nvSpPr>
          <p:cNvPr id="5" name="Subtitle 4"/>
          <p:cNvSpPr>
            <a:spLocks noGrp="1"/>
          </p:cNvSpPr>
          <p:nvPr>
            <p:ph type="subTitle" idx="1"/>
          </p:nvPr>
        </p:nvSpPr>
        <p:spPr/>
        <p:txBody>
          <a:bodyPr/>
          <a:lstStyle/>
          <a:p>
            <a:r>
              <a:rPr lang="en-US" b="1" dirty="0" smtClean="0"/>
              <a:t>Contact Seminar:</a:t>
            </a:r>
          </a:p>
          <a:p>
            <a:r>
              <a:rPr lang="en-US" b="1" dirty="0" smtClean="0"/>
              <a:t> “ Biodiversity in eTwinning projects</a:t>
            </a:r>
            <a:r>
              <a:rPr lang="en-US" b="1" dirty="0" smtClean="0"/>
              <a:t>”</a:t>
            </a:r>
          </a:p>
          <a:p>
            <a:endParaRPr lang="en-US" b="1" dirty="0" smtClean="0"/>
          </a:p>
          <a:p>
            <a:r>
              <a:rPr lang="en-US" b="1" dirty="0" smtClean="0"/>
              <a:t>Irene </a:t>
            </a:r>
            <a:r>
              <a:rPr lang="en-US" b="1" dirty="0" err="1" smtClean="0"/>
              <a:t>Pateraki</a:t>
            </a:r>
            <a:endParaRPr lang="en-US" b="1" dirty="0" smtClean="0"/>
          </a:p>
          <a:p>
            <a:r>
              <a:rPr lang="en-US" b="1" dirty="0" smtClean="0"/>
              <a:t>Hellenic NSS</a:t>
            </a:r>
            <a:endParaRPr lang="en-US" b="1" dirty="0" smtClean="0"/>
          </a:p>
          <a:p>
            <a:endParaRPr lang="el-GR" dirty="0" smtClean="0"/>
          </a:p>
        </p:txBody>
      </p:sp>
      <p:sp>
        <p:nvSpPr>
          <p:cNvPr id="1638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And before you start, don’t forget to give a name to this new project!</a:t>
            </a:r>
            <a:endParaRPr lang="el-GR" smtClean="0"/>
          </a:p>
        </p:txBody>
      </p:sp>
      <p:pic>
        <p:nvPicPr>
          <p:cNvPr id="4" name="Content Placeholder 3" descr="hello-my-name-is.jpg"/>
          <p:cNvPicPr>
            <a:picLocks noGrp="1" noChangeAspect="1"/>
          </p:cNvPicPr>
          <p:nvPr>
            <p:ph idx="1"/>
          </p:nvPr>
        </p:nvPicPr>
        <p:blipFill>
          <a:blip r:embed="rId3" cstate="print"/>
          <a:srcRect/>
          <a:stretch>
            <a:fillRect/>
          </a:stretch>
        </p:blipFill>
        <p:spPr>
          <a:xfrm>
            <a:off x="2286000" y="2452688"/>
            <a:ext cx="4572000" cy="3019425"/>
          </a:xfrm>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Have in mind some golden rules!</a:t>
            </a:r>
            <a:endParaRPr lang="el-GR" smtClean="0"/>
          </a:p>
        </p:txBody>
      </p:sp>
      <p:sp>
        <p:nvSpPr>
          <p:cNvPr id="3" name="Content Placeholder 2"/>
          <p:cNvSpPr>
            <a:spLocks noGrp="1"/>
          </p:cNvSpPr>
          <p:nvPr>
            <p:ph idx="1"/>
          </p:nvPr>
        </p:nvSpPr>
        <p:spPr>
          <a:xfrm>
            <a:off x="539750" y="1700213"/>
            <a:ext cx="8353425" cy="4114800"/>
          </a:xfrm>
        </p:spPr>
        <p:txBody>
          <a:bodyPr/>
          <a:lstStyle/>
          <a:p>
            <a:pPr>
              <a:buFontTx/>
              <a:buNone/>
            </a:pPr>
            <a:r>
              <a:rPr lang="en-US" sz="2200" smtClean="0"/>
              <a:t>Be creative  and try to surprise both your pupils and your partner!</a:t>
            </a:r>
            <a:endParaRPr lang="el-GR" sz="2200" smtClean="0"/>
          </a:p>
        </p:txBody>
      </p:sp>
      <p:pic>
        <p:nvPicPr>
          <p:cNvPr id="4" name="Picture 3" descr="Kinder-surprise.png"/>
          <p:cNvPicPr>
            <a:picLocks noChangeAspect="1"/>
          </p:cNvPicPr>
          <p:nvPr/>
        </p:nvPicPr>
        <p:blipFill>
          <a:blip r:embed="rId3" cstate="print"/>
          <a:srcRect/>
          <a:stretch>
            <a:fillRect/>
          </a:stretch>
        </p:blipFill>
        <p:spPr bwMode="auto">
          <a:xfrm>
            <a:off x="3132138" y="2349500"/>
            <a:ext cx="2736850" cy="3709988"/>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800" dirty="0" smtClean="0">
                <a:solidFill>
                  <a:schemeClr val="bg2">
                    <a:lumMod val="60000"/>
                    <a:lumOff val="40000"/>
                  </a:schemeClr>
                </a:solidFill>
              </a:rPr>
              <a:t/>
            </a:r>
            <a:br>
              <a:rPr lang="en-US" sz="2800" dirty="0" smtClean="0">
                <a:solidFill>
                  <a:schemeClr val="bg2">
                    <a:lumMod val="60000"/>
                    <a:lumOff val="40000"/>
                  </a:schemeClr>
                </a:solidFill>
              </a:rPr>
            </a:br>
            <a:r>
              <a:rPr lang="en-US" sz="2800" dirty="0" smtClean="0">
                <a:solidFill>
                  <a:schemeClr val="bg2">
                    <a:lumMod val="60000"/>
                    <a:lumOff val="40000"/>
                  </a:schemeClr>
                </a:solidFill>
              </a:rPr>
              <a:t>Don’t forget your methodological and pedagogical  friend=NSS</a:t>
            </a:r>
            <a:endParaRPr lang="el-GR" sz="2800" dirty="0">
              <a:solidFill>
                <a:schemeClr val="bg2">
                  <a:lumMod val="60000"/>
                  <a:lumOff val="40000"/>
                </a:schemeClr>
              </a:solidFill>
            </a:endParaRPr>
          </a:p>
        </p:txBody>
      </p:sp>
      <p:pic>
        <p:nvPicPr>
          <p:cNvPr id="4" name="Content Placeholder 3" descr="rock-climbers-helping-each-other.jpg"/>
          <p:cNvPicPr>
            <a:picLocks noGrp="1" noChangeAspect="1"/>
          </p:cNvPicPr>
          <p:nvPr>
            <p:ph idx="1"/>
          </p:nvPr>
        </p:nvPicPr>
        <p:blipFill>
          <a:blip r:embed="rId3" cstate="print"/>
          <a:srcRect/>
          <a:stretch>
            <a:fillRect/>
          </a:stretch>
        </p:blipFill>
        <p:spPr>
          <a:xfrm>
            <a:off x="2133600" y="2343150"/>
            <a:ext cx="4876800" cy="3238500"/>
          </a:xfrm>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800" dirty="0" smtClean="0">
                <a:solidFill>
                  <a:schemeClr val="bg2">
                    <a:lumMod val="60000"/>
                    <a:lumOff val="40000"/>
                  </a:schemeClr>
                </a:solidFill>
              </a:rPr>
              <a:t/>
            </a:r>
            <a:br>
              <a:rPr lang="en-US" sz="2800" dirty="0" smtClean="0">
                <a:solidFill>
                  <a:schemeClr val="bg2">
                    <a:lumMod val="60000"/>
                    <a:lumOff val="40000"/>
                  </a:schemeClr>
                </a:solidFill>
              </a:rPr>
            </a:br>
            <a:r>
              <a:rPr lang="en-US" sz="2800" dirty="0" smtClean="0">
                <a:solidFill>
                  <a:schemeClr val="bg2">
                    <a:lumMod val="60000"/>
                    <a:lumOff val="40000"/>
                  </a:schemeClr>
                </a:solidFill>
              </a:rPr>
              <a:t>Use tools that will make your life easier</a:t>
            </a:r>
            <a:endParaRPr lang="el-GR" sz="2800" dirty="0" smtClean="0">
              <a:solidFill>
                <a:schemeClr val="bg2">
                  <a:lumMod val="60000"/>
                  <a:lumOff val="40000"/>
                </a:schemeClr>
              </a:solidFill>
            </a:endParaRPr>
          </a:p>
        </p:txBody>
      </p:sp>
      <p:pic>
        <p:nvPicPr>
          <p:cNvPr id="4" name="Content Placeholder 3" descr="tmcn2791l.jpg"/>
          <p:cNvPicPr>
            <a:picLocks noGrp="1" noChangeAspect="1"/>
          </p:cNvPicPr>
          <p:nvPr>
            <p:ph idx="1"/>
          </p:nvPr>
        </p:nvPicPr>
        <p:blipFill>
          <a:blip r:embed="rId3" cstate="print"/>
          <a:srcRect/>
          <a:stretch>
            <a:fillRect/>
          </a:stretch>
        </p:blipFill>
        <p:spPr>
          <a:xfrm>
            <a:off x="2667000" y="2057400"/>
            <a:ext cx="3810000" cy="3810000"/>
          </a:xfrm>
        </p:spPr>
      </p:pic>
      <p:pic>
        <p:nvPicPr>
          <p:cNvPr id="5" name="Picture 4" descr="web2tools-sm1211.jpg"/>
          <p:cNvPicPr>
            <a:picLocks noChangeAspect="1"/>
          </p:cNvPicPr>
          <p:nvPr/>
        </p:nvPicPr>
        <p:blipFill>
          <a:blip r:embed="rId4" cstate="print"/>
          <a:srcRect/>
          <a:stretch>
            <a:fillRect/>
          </a:stretch>
        </p:blipFill>
        <p:spPr bwMode="auto">
          <a:xfrm>
            <a:off x="2555875" y="1773238"/>
            <a:ext cx="3908425" cy="3887787"/>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384300"/>
          </a:xfrm>
        </p:spPr>
        <p:txBody>
          <a:bodyPr/>
          <a:lstStyle/>
          <a:p>
            <a:pPr algn="l">
              <a:defRPr/>
            </a:pPr>
            <a:r>
              <a:rPr lang="en-US" dirty="0" smtClean="0"/>
              <a:t/>
            </a:r>
            <a:br>
              <a:rPr lang="en-US" dirty="0" smtClean="0"/>
            </a:br>
            <a:r>
              <a:rPr lang="en-US" sz="2800" dirty="0" smtClean="0">
                <a:solidFill>
                  <a:schemeClr val="bg2">
                    <a:lumMod val="60000"/>
                    <a:lumOff val="40000"/>
                  </a:schemeClr>
                </a:solidFill>
              </a:rPr>
              <a:t>Try to create a good example=transferability</a:t>
            </a:r>
            <a:endParaRPr lang="el-GR" sz="2800" dirty="0" smtClean="0">
              <a:solidFill>
                <a:schemeClr val="bg2">
                  <a:lumMod val="60000"/>
                  <a:lumOff val="40000"/>
                </a:schemeClr>
              </a:solidFill>
            </a:endParaRPr>
          </a:p>
        </p:txBody>
      </p:sp>
      <p:pic>
        <p:nvPicPr>
          <p:cNvPr id="4" name="Content Placeholder 3" descr="ear0667l.jpg"/>
          <p:cNvPicPr>
            <a:picLocks noGrp="1" noChangeAspect="1"/>
          </p:cNvPicPr>
          <p:nvPr>
            <p:ph idx="1"/>
          </p:nvPr>
        </p:nvPicPr>
        <p:blipFill>
          <a:blip r:embed="rId3" cstate="print"/>
          <a:srcRect/>
          <a:stretch>
            <a:fillRect/>
          </a:stretch>
        </p:blipFill>
        <p:spPr>
          <a:xfrm>
            <a:off x="2484438" y="1755775"/>
            <a:ext cx="4391025" cy="4206875"/>
          </a:xfrm>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800" dirty="0" smtClean="0">
                <a:solidFill>
                  <a:schemeClr val="bg2">
                    <a:lumMod val="60000"/>
                    <a:lumOff val="40000"/>
                  </a:schemeClr>
                </a:solidFill>
              </a:rPr>
              <a:t/>
            </a:r>
            <a:br>
              <a:rPr lang="en-US" sz="2800" dirty="0" smtClean="0">
                <a:solidFill>
                  <a:schemeClr val="bg2">
                    <a:lumMod val="60000"/>
                    <a:lumOff val="40000"/>
                  </a:schemeClr>
                </a:solidFill>
              </a:rPr>
            </a:br>
            <a:r>
              <a:rPr lang="en-US" sz="2800" dirty="0" smtClean="0">
                <a:solidFill>
                  <a:schemeClr val="bg2">
                    <a:lumMod val="60000"/>
                    <a:lumOff val="40000"/>
                  </a:schemeClr>
                </a:solidFill>
              </a:rPr>
              <a:t>Try to work out together all chores=collaboration</a:t>
            </a:r>
            <a:endParaRPr lang="el-GR" sz="2800" dirty="0" smtClean="0">
              <a:solidFill>
                <a:schemeClr val="bg2">
                  <a:lumMod val="60000"/>
                  <a:lumOff val="40000"/>
                </a:schemeClr>
              </a:solidFill>
            </a:endParaRPr>
          </a:p>
        </p:txBody>
      </p:sp>
      <p:pic>
        <p:nvPicPr>
          <p:cNvPr id="4" name="Content Placeholder 3" descr="bfrn18l.jpg"/>
          <p:cNvPicPr>
            <a:picLocks noGrp="1" noChangeAspect="1"/>
          </p:cNvPicPr>
          <p:nvPr>
            <p:ph idx="1"/>
          </p:nvPr>
        </p:nvPicPr>
        <p:blipFill>
          <a:blip r:embed="rId3" cstate="print"/>
          <a:srcRect/>
          <a:stretch>
            <a:fillRect/>
          </a:stretch>
        </p:blipFill>
        <p:spPr>
          <a:xfrm>
            <a:off x="3162300" y="2057400"/>
            <a:ext cx="2819400" cy="3810000"/>
          </a:xfrm>
        </p:spPr>
      </p:pic>
      <p:pic>
        <p:nvPicPr>
          <p:cNvPr id="5" name="Picture 4" descr="534581-chores.jpg"/>
          <p:cNvPicPr>
            <a:picLocks noChangeAspect="1"/>
          </p:cNvPicPr>
          <p:nvPr/>
        </p:nvPicPr>
        <p:blipFill>
          <a:blip r:embed="rId4" cstate="print"/>
          <a:srcRect/>
          <a:stretch>
            <a:fillRect/>
          </a:stretch>
        </p:blipFill>
        <p:spPr bwMode="auto">
          <a:xfrm>
            <a:off x="3059113" y="1700213"/>
            <a:ext cx="3009900" cy="4010025"/>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path" presetSubtype="0" accel="50000" decel="50000" fill="hold" nodeType="clickEffect">
                                  <p:stCondLst>
                                    <p:cond delay="0"/>
                                  </p:stCondLst>
                                  <p:childTnLst>
                                    <p:animMotion origin="layout" path="M 0.13385 -0.26636 L 0.64566 -0.68601 " pathEditMode="relative" rAng="0" ptsTypes="AA">
                                      <p:cBhvr>
                                        <p:cTn id="16" dur="2000" fill="hold"/>
                                        <p:tgtEl>
                                          <p:spTgt spid="4"/>
                                        </p:tgtEl>
                                        <p:attrNameLst>
                                          <p:attrName>ppt_x</p:attrName>
                                          <p:attrName>ppt_y</p:attrName>
                                        </p:attrNameLst>
                                      </p:cBhvr>
                                      <p:rCtr x="256" y="-210"/>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n-US" dirty="0" smtClean="0"/>
              <a:t/>
            </a:r>
            <a:br>
              <a:rPr lang="en-US" dirty="0" smtClean="0"/>
            </a:br>
            <a:r>
              <a:rPr lang="en-US" dirty="0" smtClean="0"/>
              <a:t>And some tips to help pupils collaborate</a:t>
            </a:r>
            <a:br>
              <a:rPr lang="en-US" dirty="0" smtClean="0"/>
            </a:br>
            <a:endParaRPr lang="en-US" dirty="0"/>
          </a:p>
        </p:txBody>
      </p:sp>
      <p:sp>
        <p:nvSpPr>
          <p:cNvPr id="3" name="2 - Θέση περιεχομένου"/>
          <p:cNvSpPr>
            <a:spLocks noGrp="1"/>
          </p:cNvSpPr>
          <p:nvPr>
            <p:ph idx="1"/>
          </p:nvPr>
        </p:nvSpPr>
        <p:spPr/>
        <p:txBody>
          <a:bodyPr/>
          <a:lstStyle/>
          <a:p>
            <a:r>
              <a:rPr lang="en-GB" dirty="0" smtClean="0"/>
              <a:t>Compare</a:t>
            </a:r>
          </a:p>
          <a:p>
            <a:r>
              <a:rPr lang="en-GB" dirty="0" smtClean="0"/>
              <a:t>Confront </a:t>
            </a:r>
          </a:p>
          <a:p>
            <a:r>
              <a:rPr lang="en-GB" dirty="0" smtClean="0"/>
              <a:t>Share </a:t>
            </a:r>
          </a:p>
          <a:p>
            <a:r>
              <a:rPr lang="en-GB" dirty="0" smtClean="0"/>
              <a:t>Build together         </a:t>
            </a:r>
          </a:p>
          <a:p>
            <a:r>
              <a:rPr lang="en-GB" dirty="0" smtClean="0"/>
              <a:t>Interact </a:t>
            </a:r>
          </a:p>
          <a:p>
            <a:endParaRPr lang="el-GR" dirty="0"/>
          </a:p>
        </p:txBody>
      </p:sp>
      <p:pic>
        <p:nvPicPr>
          <p:cNvPr id="4" name="Picture 5"/>
          <p:cNvPicPr>
            <a:picLocks noChangeAspect="1" noChangeArrowheads="1"/>
          </p:cNvPicPr>
          <p:nvPr/>
        </p:nvPicPr>
        <p:blipFill>
          <a:blip r:embed="rId3" cstate="print"/>
          <a:srcRect/>
          <a:stretch>
            <a:fillRect/>
          </a:stretch>
        </p:blipFill>
        <p:spPr bwMode="auto">
          <a:xfrm>
            <a:off x="3635896" y="1484784"/>
            <a:ext cx="4818062" cy="3613150"/>
          </a:xfrm>
          <a:prstGeom prst="rect">
            <a:avLst/>
          </a:prstGeom>
          <a:noFill/>
          <a:ln w="9525">
            <a:noFill/>
            <a:miter lim="800000"/>
            <a:headEnd/>
            <a:tailEnd/>
          </a:ln>
          <a:effec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i="1" smtClean="0"/>
              <a:t/>
            </a:r>
            <a:br>
              <a:rPr lang="en-US" i="1" smtClean="0"/>
            </a:br>
            <a:r>
              <a:rPr lang="en-US" i="1" smtClean="0"/>
              <a:t/>
            </a:r>
            <a:br>
              <a:rPr lang="en-US" i="1" smtClean="0"/>
            </a:br>
            <a:r>
              <a:rPr lang="en-US" sz="2000" i="1" smtClean="0"/>
              <a:t>“Coming together is a beginning. Keeping together is progress. Working together is success…”</a:t>
            </a:r>
            <a:r>
              <a:rPr lang="en-US" sz="2000" smtClean="0"/>
              <a:t/>
            </a:r>
            <a:br>
              <a:rPr lang="en-US" sz="2000" smtClean="0"/>
            </a:br>
            <a:r>
              <a:rPr lang="en-US" sz="2000" smtClean="0"/>
              <a:t>                                                                           Henry Ford</a:t>
            </a:r>
            <a:endParaRPr lang="el-GR" sz="2000" smtClean="0"/>
          </a:p>
        </p:txBody>
      </p:sp>
      <p:pic>
        <p:nvPicPr>
          <p:cNvPr id="31747" name="9 - Θέση περιεχομένου" descr="collaboration.jpg"/>
          <p:cNvPicPr>
            <a:picLocks noGrp="1" noChangeAspect="1"/>
          </p:cNvPicPr>
          <p:nvPr>
            <p:ph idx="1"/>
          </p:nvPr>
        </p:nvPicPr>
        <p:blipFill>
          <a:blip r:embed="rId2" cstate="print"/>
          <a:srcRect/>
          <a:stretch>
            <a:fillRect/>
          </a:stretch>
        </p:blipFill>
        <p:spPr>
          <a:xfrm>
            <a:off x="1835150" y="2205038"/>
            <a:ext cx="5705475" cy="3143250"/>
          </a:xfrm>
        </p:spPr>
      </p:pic>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9700" y="2130425"/>
            <a:ext cx="3238500" cy="938213"/>
          </a:xfrm>
        </p:spPr>
        <p:txBody>
          <a:bodyPr/>
          <a:lstStyle/>
          <a:p>
            <a:r>
              <a:rPr lang="en-US" b="1" smtClean="0"/>
              <a:t>Thank you!</a:t>
            </a:r>
            <a:endParaRPr lang="el-GR" b="1" smtClean="0"/>
          </a:p>
        </p:txBody>
      </p:sp>
      <p:sp>
        <p:nvSpPr>
          <p:cNvPr id="32771" name="Subtitle 2"/>
          <p:cNvSpPr>
            <a:spLocks noGrp="1"/>
          </p:cNvSpPr>
          <p:nvPr>
            <p:ph type="subTitle" idx="1"/>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l-GR" smtClean="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Starting a project sometimes seems difficult…</a:t>
            </a:r>
            <a:endParaRPr lang="el-GR" smtClean="0"/>
          </a:p>
        </p:txBody>
      </p:sp>
      <p:sp>
        <p:nvSpPr>
          <p:cNvPr id="3" name="Content Placeholder 2"/>
          <p:cNvSpPr>
            <a:spLocks noGrp="1"/>
          </p:cNvSpPr>
          <p:nvPr>
            <p:ph sz="half" idx="1"/>
          </p:nvPr>
        </p:nvSpPr>
        <p:spPr/>
        <p:txBody>
          <a:bodyPr/>
          <a:lstStyle/>
          <a:p>
            <a:pPr>
              <a:buFontTx/>
              <a:buNone/>
            </a:pPr>
            <a:r>
              <a:rPr lang="en-US" sz="2400" smtClean="0"/>
              <a:t>It’s like when you start a new relationship…</a:t>
            </a:r>
          </a:p>
          <a:p>
            <a:pPr>
              <a:buFontTx/>
              <a:buNone/>
            </a:pPr>
            <a:endParaRPr lang="en-US" sz="2400" smtClean="0"/>
          </a:p>
          <a:p>
            <a:pPr>
              <a:buFontTx/>
              <a:buNone/>
            </a:pPr>
            <a:r>
              <a:rPr lang="en-US" sz="2400" smtClean="0"/>
              <a:t>…and you are looking for the right partner</a:t>
            </a:r>
          </a:p>
          <a:p>
            <a:pPr>
              <a:buFontTx/>
              <a:buNone/>
            </a:pPr>
            <a:endParaRPr lang="el-GR" sz="2400" smtClean="0"/>
          </a:p>
          <a:p>
            <a:endParaRPr lang="el-GR" smtClean="0"/>
          </a:p>
        </p:txBody>
      </p:sp>
      <p:pic>
        <p:nvPicPr>
          <p:cNvPr id="5" name="Content Placeholder 4" descr="first-kiss1.jpg"/>
          <p:cNvPicPr>
            <a:picLocks noGrp="1" noChangeAspect="1"/>
          </p:cNvPicPr>
          <p:nvPr>
            <p:ph sz="half" idx="2"/>
          </p:nvPr>
        </p:nvPicPr>
        <p:blipFill>
          <a:blip r:embed="rId3" cstate="print"/>
          <a:srcRect/>
          <a:stretch>
            <a:fillRect/>
          </a:stretch>
        </p:blipFill>
        <p:spPr>
          <a:xfrm>
            <a:off x="5286375" y="1905000"/>
            <a:ext cx="2762250" cy="4114800"/>
          </a:xfrm>
        </p:spPr>
      </p:pic>
      <p:pic>
        <p:nvPicPr>
          <p:cNvPr id="6" name="Picture 5" descr="first-kiss.jpg"/>
          <p:cNvPicPr>
            <a:picLocks noChangeAspect="1"/>
          </p:cNvPicPr>
          <p:nvPr/>
        </p:nvPicPr>
        <p:blipFill>
          <a:blip r:embed="rId4" cstate="print"/>
          <a:srcRect/>
          <a:stretch>
            <a:fillRect/>
          </a:stretch>
        </p:blipFill>
        <p:spPr bwMode="auto">
          <a:xfrm>
            <a:off x="4211638" y="2349500"/>
            <a:ext cx="4105275" cy="3078163"/>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dissolv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In eTwinning you can try by using:</a:t>
            </a:r>
            <a:endParaRPr lang="el-GR" smtClean="0"/>
          </a:p>
        </p:txBody>
      </p:sp>
      <p:sp>
        <p:nvSpPr>
          <p:cNvPr id="3" name="Content Placeholder 2"/>
          <p:cNvSpPr>
            <a:spLocks noGrp="1"/>
          </p:cNvSpPr>
          <p:nvPr>
            <p:ph idx="1"/>
          </p:nvPr>
        </p:nvSpPr>
        <p:spPr/>
        <p:txBody>
          <a:bodyPr/>
          <a:lstStyle/>
          <a:p>
            <a:r>
              <a:rPr lang="en-US" smtClean="0"/>
              <a:t>Partner finding search engine and the Age forums in your Desktop to look for the right partners</a:t>
            </a:r>
          </a:p>
          <a:p>
            <a:r>
              <a:rPr lang="en-US" smtClean="0"/>
              <a:t>Visit inspiration section and take a look in the kits and modules to take ideas</a:t>
            </a:r>
          </a:p>
          <a:p>
            <a:endParaRPr lang="en-US" smtClean="0"/>
          </a:p>
          <a:p>
            <a:endParaRPr lang="el-GR" smtClean="0"/>
          </a:p>
        </p:txBody>
      </p:sp>
      <p:pic>
        <p:nvPicPr>
          <p:cNvPr id="4" name="Picture 3" descr="partners.png"/>
          <p:cNvPicPr>
            <a:picLocks noChangeAspect="1"/>
          </p:cNvPicPr>
          <p:nvPr/>
        </p:nvPicPr>
        <p:blipFill>
          <a:blip r:embed="rId3" cstate="print"/>
          <a:srcRect/>
          <a:stretch>
            <a:fillRect/>
          </a:stretch>
        </p:blipFill>
        <p:spPr bwMode="auto">
          <a:xfrm>
            <a:off x="3665538" y="3355975"/>
            <a:ext cx="5478462" cy="3502025"/>
          </a:xfrm>
          <a:prstGeom prst="rect">
            <a:avLst/>
          </a:prstGeom>
          <a:noFill/>
          <a:ln w="9525">
            <a:noFill/>
            <a:miter lim="800000"/>
            <a:headEnd/>
            <a:tailEnd/>
          </a:ln>
        </p:spPr>
      </p:pic>
      <p:pic>
        <p:nvPicPr>
          <p:cNvPr id="5" name="Picture 4" descr="kits.png"/>
          <p:cNvPicPr>
            <a:picLocks noChangeAspect="1"/>
          </p:cNvPicPr>
          <p:nvPr/>
        </p:nvPicPr>
        <p:blipFill>
          <a:blip r:embed="rId4" cstate="print"/>
          <a:srcRect/>
          <a:stretch>
            <a:fillRect/>
          </a:stretch>
        </p:blipFill>
        <p:spPr bwMode="auto">
          <a:xfrm>
            <a:off x="2051050" y="3141663"/>
            <a:ext cx="4608513" cy="3054350"/>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ssolv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00188"/>
          </a:xfrm>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You found your new     partner and now?</a:t>
            </a:r>
            <a:endParaRPr lang="el-GR" smtClean="0"/>
          </a:p>
        </p:txBody>
      </p:sp>
      <p:sp>
        <p:nvSpPr>
          <p:cNvPr id="3" name="Content Placeholder 2"/>
          <p:cNvSpPr>
            <a:spLocks noGrp="1"/>
          </p:cNvSpPr>
          <p:nvPr>
            <p:ph idx="1"/>
          </p:nvPr>
        </p:nvSpPr>
        <p:spPr/>
        <p:txBody>
          <a:bodyPr/>
          <a:lstStyle/>
          <a:p>
            <a:pPr>
              <a:buFontTx/>
              <a:buNone/>
            </a:pPr>
            <a:endParaRPr lang="en-US" smtClean="0"/>
          </a:p>
          <a:p>
            <a:endParaRPr lang="el-GR" smtClean="0"/>
          </a:p>
        </p:txBody>
      </p:sp>
      <p:sp>
        <p:nvSpPr>
          <p:cNvPr id="4" name="Text Placeholder 3"/>
          <p:cNvSpPr>
            <a:spLocks noGrp="1"/>
          </p:cNvSpPr>
          <p:nvPr>
            <p:ph type="body" sz="half" idx="2"/>
          </p:nvPr>
        </p:nvSpPr>
        <p:spPr>
          <a:xfrm>
            <a:off x="457200" y="2492375"/>
            <a:ext cx="3008313" cy="3633788"/>
          </a:xfrm>
        </p:spPr>
        <p:txBody>
          <a:bodyPr/>
          <a:lstStyle/>
          <a:p>
            <a:r>
              <a:rPr lang="en-US" smtClean="0"/>
              <a:t>It’s time to bring together your children(pupils)!</a:t>
            </a:r>
          </a:p>
          <a:p>
            <a:endParaRPr lang="en-US" smtClean="0"/>
          </a:p>
          <a:p>
            <a:r>
              <a:rPr lang="en-US" smtClean="0"/>
              <a:t>How can you help them find common goals?</a:t>
            </a:r>
          </a:p>
          <a:p>
            <a:endParaRPr lang="en-US" smtClean="0"/>
          </a:p>
          <a:p>
            <a:r>
              <a:rPr lang="en-US" smtClean="0"/>
              <a:t>Will it be easy for them to collaborate?</a:t>
            </a:r>
            <a:endParaRPr lang="el-GR" smtClean="0"/>
          </a:p>
        </p:txBody>
      </p:sp>
      <p:pic>
        <p:nvPicPr>
          <p:cNvPr id="6" name="Picture 5" descr="enan15l.jpg"/>
          <p:cNvPicPr>
            <a:picLocks noChangeAspect="1"/>
          </p:cNvPicPr>
          <p:nvPr/>
        </p:nvPicPr>
        <p:blipFill>
          <a:blip r:embed="rId3" cstate="print"/>
          <a:srcRect/>
          <a:stretch>
            <a:fillRect/>
          </a:stretch>
        </p:blipFill>
        <p:spPr bwMode="auto">
          <a:xfrm>
            <a:off x="4427538" y="620713"/>
            <a:ext cx="2376487" cy="1912937"/>
          </a:xfrm>
          <a:prstGeom prst="rect">
            <a:avLst/>
          </a:prstGeom>
          <a:noFill/>
          <a:ln w="9525">
            <a:noFill/>
            <a:miter lim="800000"/>
            <a:headEnd/>
            <a:tailEnd/>
          </a:ln>
        </p:spPr>
      </p:pic>
      <p:pic>
        <p:nvPicPr>
          <p:cNvPr id="7" name="Picture 6" descr="First-Kiss8.jpg"/>
          <p:cNvPicPr>
            <a:picLocks noChangeAspect="1"/>
          </p:cNvPicPr>
          <p:nvPr/>
        </p:nvPicPr>
        <p:blipFill>
          <a:blip r:embed="rId4" cstate="print"/>
          <a:srcRect/>
          <a:stretch>
            <a:fillRect/>
          </a:stretch>
        </p:blipFill>
        <p:spPr bwMode="auto">
          <a:xfrm>
            <a:off x="4427538" y="2708275"/>
            <a:ext cx="2413000" cy="1728788"/>
          </a:xfrm>
          <a:prstGeom prst="rect">
            <a:avLst/>
          </a:prstGeom>
          <a:noFill/>
          <a:ln w="9525">
            <a:noFill/>
            <a:miter lim="800000"/>
            <a:headEnd/>
            <a:tailEnd/>
          </a:ln>
        </p:spPr>
      </p:pic>
      <p:pic>
        <p:nvPicPr>
          <p:cNvPr id="8" name="Picture 7" descr="stepsisters.jpg"/>
          <p:cNvPicPr>
            <a:picLocks noChangeAspect="1"/>
          </p:cNvPicPr>
          <p:nvPr/>
        </p:nvPicPr>
        <p:blipFill>
          <a:blip r:embed="rId5" cstate="print"/>
          <a:srcRect/>
          <a:stretch>
            <a:fillRect/>
          </a:stretch>
        </p:blipFill>
        <p:spPr bwMode="auto">
          <a:xfrm>
            <a:off x="4787900" y="2708275"/>
            <a:ext cx="3548063" cy="2501900"/>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6" presetClass="path" presetSubtype="0" accel="50000" decel="50000" fill="hold" nodeType="clickEffect">
                                  <p:stCondLst>
                                    <p:cond delay="0"/>
                                  </p:stCondLst>
                                  <p:childTnLst>
                                    <p:animMotion origin="layout" path="M 0.09063 -0.02405 L 0.32691 -0.09735 " pathEditMode="relative" rAng="0" ptsTypes="AA">
                                      <p:cBhvr>
                                        <p:cTn id="27" dur="2000" fill="hold"/>
                                        <p:tgtEl>
                                          <p:spTgt spid="6"/>
                                        </p:tgtEl>
                                        <p:attrNameLst>
                                          <p:attrName>ppt_x</p:attrName>
                                          <p:attrName>ppt_y</p:attrName>
                                        </p:attrNameLst>
                                      </p:cBhvr>
                                      <p:rCtr x="118" y="-37"/>
                                    </p:animMotion>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dissolv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dissolve">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nodeType="clickEffect">
                                  <p:stCondLst>
                                    <p:cond delay="0"/>
                                  </p:stCondLst>
                                  <p:childTnLst>
                                    <p:animMotion origin="layout" path="M 0 0  L 0 -0.33295  E" pathEditMode="relative" ptsTypes="">
                                      <p:cBhvr>
                                        <p:cTn id="47" dur="2000" fill="hold"/>
                                        <p:tgtEl>
                                          <p:spTgt spid="7"/>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heckerboard(across)">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
            </a:r>
            <a:br>
              <a:rPr lang="en-US" smtClean="0"/>
            </a:br>
            <a:r>
              <a:rPr lang="en-US" smtClean="0"/>
              <a:t>Both partners should bear in mind to meet their children’s needs!</a:t>
            </a:r>
            <a:endParaRPr lang="el-GR" smtClean="0"/>
          </a:p>
        </p:txBody>
      </p:sp>
      <p:pic>
        <p:nvPicPr>
          <p:cNvPr id="4" name="Content Placeholder 3" descr="cf vm.jpg"/>
          <p:cNvPicPr>
            <a:picLocks noGrp="1" noChangeAspect="1"/>
          </p:cNvPicPr>
          <p:nvPr>
            <p:ph idx="1"/>
          </p:nvPr>
        </p:nvPicPr>
        <p:blipFill>
          <a:blip r:embed="rId3" cstate="print"/>
          <a:srcRect/>
          <a:stretch>
            <a:fillRect/>
          </a:stretch>
        </p:blipFill>
        <p:spPr>
          <a:xfrm>
            <a:off x="1055688" y="2119313"/>
            <a:ext cx="3800475" cy="2532062"/>
          </a:xfrm>
        </p:spPr>
      </p:pic>
      <p:pic>
        <p:nvPicPr>
          <p:cNvPr id="7" name="Picture 6" descr="satisfy needs.jpg"/>
          <p:cNvPicPr>
            <a:picLocks noChangeAspect="1"/>
          </p:cNvPicPr>
          <p:nvPr/>
        </p:nvPicPr>
        <p:blipFill>
          <a:blip r:embed="rId4" cstate="print"/>
          <a:srcRect/>
          <a:stretch>
            <a:fillRect/>
          </a:stretch>
        </p:blipFill>
        <p:spPr bwMode="auto">
          <a:xfrm>
            <a:off x="6011863" y="1989138"/>
            <a:ext cx="2592387" cy="3313112"/>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
            </a:r>
            <a:br>
              <a:rPr lang="en-US" smtClean="0"/>
            </a:br>
            <a:r>
              <a:rPr lang="en-US" smtClean="0"/>
              <a:t>Wedding vows= project goals and </a:t>
            </a:r>
            <a:br>
              <a:rPr lang="en-US" smtClean="0"/>
            </a:br>
            <a:r>
              <a:rPr lang="en-US" smtClean="0"/>
              <a:t>                   KISS rule!</a:t>
            </a:r>
            <a:endParaRPr lang="el-GR" smtClean="0"/>
          </a:p>
        </p:txBody>
      </p:sp>
      <p:pic>
        <p:nvPicPr>
          <p:cNvPr id="4" name="Content Placeholder 3" descr="wedding_vows_pic.jpg"/>
          <p:cNvPicPr>
            <a:picLocks noGrp="1" noChangeAspect="1"/>
          </p:cNvPicPr>
          <p:nvPr>
            <p:ph idx="1"/>
          </p:nvPr>
        </p:nvPicPr>
        <p:blipFill>
          <a:blip r:embed="rId3" cstate="print"/>
          <a:srcRect/>
          <a:stretch>
            <a:fillRect/>
          </a:stretch>
        </p:blipFill>
        <p:spPr>
          <a:xfrm>
            <a:off x="2876550" y="2057400"/>
            <a:ext cx="3390900" cy="3810000"/>
          </a:xfrm>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
            </a:r>
            <a:br>
              <a:rPr lang="en-US" smtClean="0"/>
            </a:br>
            <a:r>
              <a:rPr lang="en-US" smtClean="0"/>
              <a:t>Problems may arise; be ready to find a solution!</a:t>
            </a:r>
            <a:endParaRPr lang="el-GR" smtClean="0"/>
          </a:p>
        </p:txBody>
      </p:sp>
      <p:pic>
        <p:nvPicPr>
          <p:cNvPr id="4" name="Content Placeholder 3" descr="aba0689l.jpg"/>
          <p:cNvPicPr>
            <a:picLocks noGrp="1" noChangeAspect="1"/>
          </p:cNvPicPr>
          <p:nvPr>
            <p:ph idx="1"/>
          </p:nvPr>
        </p:nvPicPr>
        <p:blipFill>
          <a:blip r:embed="rId3" cstate="print"/>
          <a:srcRect/>
          <a:stretch>
            <a:fillRect/>
          </a:stretch>
        </p:blipFill>
        <p:spPr>
          <a:xfrm>
            <a:off x="3019425" y="2057400"/>
            <a:ext cx="3105150" cy="3810000"/>
          </a:xfrm>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
            </a:r>
            <a:br>
              <a:rPr lang="en-US" smtClean="0"/>
            </a:br>
            <a:r>
              <a:rPr lang="en-US" smtClean="0"/>
              <a:t>Ask for friends’ help = School Teams</a:t>
            </a:r>
            <a:endParaRPr lang="el-GR" smtClean="0"/>
          </a:p>
        </p:txBody>
      </p:sp>
      <p:pic>
        <p:nvPicPr>
          <p:cNvPr id="4" name="Content Placeholder 3" descr="C0790Friends-Posters.jpg"/>
          <p:cNvPicPr>
            <a:picLocks noGrp="1" noChangeAspect="1"/>
          </p:cNvPicPr>
          <p:nvPr>
            <p:ph idx="1"/>
          </p:nvPr>
        </p:nvPicPr>
        <p:blipFill>
          <a:blip r:embed="rId3" cstate="print"/>
          <a:srcRect/>
          <a:stretch>
            <a:fillRect/>
          </a:stretch>
        </p:blipFill>
        <p:spPr>
          <a:xfrm>
            <a:off x="2339975" y="2205038"/>
            <a:ext cx="4770438" cy="3303587"/>
          </a:xfrm>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
            </a:r>
            <a:br>
              <a:rPr lang="en-US" smtClean="0"/>
            </a:br>
            <a:r>
              <a:rPr lang="en-US" smtClean="0"/>
              <a:t>Common dreams that can come true = expected results</a:t>
            </a:r>
            <a:endParaRPr lang="el-GR" smtClean="0"/>
          </a:p>
        </p:txBody>
      </p:sp>
      <p:pic>
        <p:nvPicPr>
          <p:cNvPr id="8" name="Content Placeholder 7" descr="imagesCAAIIC00.jpg"/>
          <p:cNvPicPr>
            <a:picLocks noGrp="1" noChangeAspect="1"/>
          </p:cNvPicPr>
          <p:nvPr>
            <p:ph idx="1"/>
          </p:nvPr>
        </p:nvPicPr>
        <p:blipFill>
          <a:blip r:embed="rId3" cstate="print"/>
          <a:srcRect/>
          <a:stretch>
            <a:fillRect/>
          </a:stretch>
        </p:blipFill>
        <p:spPr>
          <a:xfrm>
            <a:off x="3132138" y="2349500"/>
            <a:ext cx="3009900" cy="2157413"/>
          </a:xfrm>
        </p:spPr>
      </p:pic>
      <p:pic>
        <p:nvPicPr>
          <p:cNvPr id="9" name="Picture 8" descr="sixtuplets columbus oh.jpg"/>
          <p:cNvPicPr>
            <a:picLocks noChangeAspect="1"/>
          </p:cNvPicPr>
          <p:nvPr/>
        </p:nvPicPr>
        <p:blipFill>
          <a:blip r:embed="rId4" cstate="print"/>
          <a:srcRect/>
          <a:stretch>
            <a:fillRect/>
          </a:stretch>
        </p:blipFill>
        <p:spPr bwMode="auto">
          <a:xfrm>
            <a:off x="1692275" y="2060575"/>
            <a:ext cx="5300663" cy="3533775"/>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Ωκεανός">
  <a:themeElements>
    <a:clrScheme name="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Ωκεανός">
  <a:themeElements>
    <a:clrScheme name="2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4_Ωκεανός">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2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2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2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2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2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2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1583</TotalTime>
  <Words>1025</Words>
  <Application>Microsoft Office PowerPoint</Application>
  <PresentationFormat>Προβολή στην οθόνη (4:3)</PresentationFormat>
  <Paragraphs>74</Paragraphs>
  <Slides>18</Slides>
  <Notes>16</Notes>
  <HiddenSlides>0</HiddenSlides>
  <MMClips>0</MMClips>
  <ScaleCrop>false</ScaleCrop>
  <HeadingPairs>
    <vt:vector size="4" baseType="variant">
      <vt:variant>
        <vt:lpstr>Θέμα</vt:lpstr>
      </vt:variant>
      <vt:variant>
        <vt:i4>2</vt:i4>
      </vt:variant>
      <vt:variant>
        <vt:lpstr>Τίτλοι διαφανειών</vt:lpstr>
      </vt:variant>
      <vt:variant>
        <vt:i4>18</vt:i4>
      </vt:variant>
    </vt:vector>
  </HeadingPairs>
  <TitlesOfParts>
    <vt:vector size="20" baseType="lpstr">
      <vt:lpstr>Ωκεανός</vt:lpstr>
      <vt:lpstr>4_Ωκεανός</vt:lpstr>
      <vt:lpstr>“Planning an eTwinning project”</vt:lpstr>
      <vt:lpstr>Starting a project sometimes seems difficult…</vt:lpstr>
      <vt:lpstr>In eTwinning you can try by using:</vt:lpstr>
      <vt:lpstr>     You found your new     partner and now?</vt:lpstr>
      <vt:lpstr> Both partners should bear in mind to meet their children’s needs!</vt:lpstr>
      <vt:lpstr> Wedding vows= project goals and                     KISS rule!</vt:lpstr>
      <vt:lpstr> Problems may arise; be ready to find a solution!</vt:lpstr>
      <vt:lpstr> Ask for friends’ help = School Teams</vt:lpstr>
      <vt:lpstr> Common dreams that can come true = expected results</vt:lpstr>
      <vt:lpstr> And before you start, don’t forget to give a name to this new project!</vt:lpstr>
      <vt:lpstr>Have in mind some golden rules!</vt:lpstr>
      <vt:lpstr> Don’t forget your methodological and pedagogical  friend=NSS</vt:lpstr>
      <vt:lpstr> Use tools that will make your life easier</vt:lpstr>
      <vt:lpstr> Try to create a good example=transferability</vt:lpstr>
      <vt:lpstr> Try to work out together all chores=collaboration</vt:lpstr>
      <vt:lpstr> And some tips to help pupils collaborate </vt:lpstr>
      <vt:lpstr>  “Coming together is a beginning. Keeping together is progress. Working together is success…”                                                                            Henry Ford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winuser</dc:creator>
  <cp:lastModifiedBy>Quest User</cp:lastModifiedBy>
  <cp:revision>146</cp:revision>
  <dcterms:created xsi:type="dcterms:W3CDTF">2008-11-04T08:51:09Z</dcterms:created>
  <dcterms:modified xsi:type="dcterms:W3CDTF">2011-11-30T14:01:08Z</dcterms:modified>
</cp:coreProperties>
</file>